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91" r:id="rId2"/>
    <p:sldId id="394" r:id="rId3"/>
    <p:sldId id="468" r:id="rId4"/>
    <p:sldId id="469" r:id="rId5"/>
    <p:sldId id="466" r:id="rId6"/>
    <p:sldId id="393" r:id="rId7"/>
    <p:sldId id="275" r:id="rId8"/>
    <p:sldId id="467" r:id="rId9"/>
    <p:sldId id="335" r:id="rId10"/>
    <p:sldId id="384" r:id="rId11"/>
    <p:sldId id="345" r:id="rId12"/>
    <p:sldId id="359" r:id="rId13"/>
    <p:sldId id="361" r:id="rId14"/>
    <p:sldId id="362" r:id="rId15"/>
    <p:sldId id="363" r:id="rId16"/>
    <p:sldId id="372" r:id="rId17"/>
    <p:sldId id="366" r:id="rId18"/>
    <p:sldId id="364" r:id="rId19"/>
    <p:sldId id="370" r:id="rId20"/>
    <p:sldId id="346" r:id="rId21"/>
    <p:sldId id="348" r:id="rId22"/>
    <p:sldId id="352" r:id="rId23"/>
    <p:sldId id="350" r:id="rId24"/>
    <p:sldId id="353" r:id="rId25"/>
    <p:sldId id="355" r:id="rId26"/>
    <p:sldId id="357" r:id="rId27"/>
    <p:sldId id="351" r:id="rId28"/>
    <p:sldId id="373" r:id="rId29"/>
    <p:sldId id="356" r:id="rId30"/>
    <p:sldId id="354" r:id="rId31"/>
    <p:sldId id="385" r:id="rId32"/>
    <p:sldId id="378" r:id="rId33"/>
    <p:sldId id="387" r:id="rId34"/>
    <p:sldId id="374" r:id="rId35"/>
    <p:sldId id="375" r:id="rId36"/>
    <p:sldId id="377" r:id="rId37"/>
    <p:sldId id="264" r:id="rId38"/>
    <p:sldId id="390" r:id="rId39"/>
    <p:sldId id="379" r:id="rId40"/>
    <p:sldId id="259" r:id="rId41"/>
    <p:sldId id="265" r:id="rId42"/>
    <p:sldId id="380" r:id="rId43"/>
    <p:sldId id="266" r:id="rId44"/>
    <p:sldId id="382" r:id="rId45"/>
    <p:sldId id="381" r:id="rId46"/>
    <p:sldId id="383" r:id="rId47"/>
    <p:sldId id="388" r:id="rId48"/>
    <p:sldId id="389" r:id="rId4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6FDCC-02CA-4A05-B2BD-063300EC6ACD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5BB0B-24B6-4817-88A1-293C8D644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57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4C0509AF-C8C4-4F4E-B202-AF06034A2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98E251B9-9A11-47E0-B412-B197ECB75B91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1DCB9F22-5096-8EAD-605B-A9561724284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FF39EB5-0243-37EE-4ED6-060E2D3EC3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1000"/>
              <a:t> Pianta </a:t>
            </a:r>
            <a:r>
              <a:rPr lang="it-IT" altLang="it-IT" sz="1000">
                <a:solidFill>
                  <a:srgbClr val="A50021"/>
                </a:solidFill>
              </a:rPr>
              <a:t>monumentale</a:t>
            </a:r>
            <a:r>
              <a:rPr lang="it-IT" altLang="it-IT" sz="1000"/>
              <a:t> di Roma antica (15m x 20m) del III secolo d.C.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Costituita da </a:t>
            </a:r>
            <a:r>
              <a:rPr lang="it-IT" altLang="it-IT" sz="1000">
                <a:solidFill>
                  <a:srgbClr val="990000"/>
                </a:solidFill>
              </a:rPr>
              <a:t>circa 150 lastre</a:t>
            </a:r>
            <a:r>
              <a:rPr lang="it-IT" altLang="it-IT" sz="1000"/>
              <a:t> di marmo di dimensioni diverse, probabilmente disposte su 11 file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Il disegno della pianta venne inciso sulla lastra dopo che queste erano state collocate sulla parete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La pianta è orientata con il sud-est in alto. Viene rappresentato in dettaglio il piano terra di tutti gli edifici, compresi colonnati e scale interne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La pianta venne probabilmente eseguita in occasione della ricostruzione di alcuni settori del Foro della Pace che erano stati danneggiati da un incendio nel 192 d.C.  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Forse la pianta rimpiazza </a:t>
            </a:r>
            <a:r>
              <a:rPr lang="it-IT" altLang="it-IT" sz="1000">
                <a:solidFill>
                  <a:srgbClr val="A50021"/>
                </a:solidFill>
              </a:rPr>
              <a:t>una più antica</a:t>
            </a:r>
            <a:r>
              <a:rPr lang="it-IT" altLang="it-IT" sz="1000"/>
              <a:t> dell'epoca di Vespasiano (69 d.C. -79 d.C.), costruttore del complesso monumentale</a:t>
            </a:r>
          </a:p>
          <a:p>
            <a:pPr eaLnBrk="1" hangingPunct="1">
              <a:lnSpc>
                <a:spcPct val="90000"/>
              </a:lnSpc>
            </a:pPr>
            <a:endParaRPr lang="en-US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Parete ancora visibile (parete esterna chiesa S.S. Cosma e Damiano (via dei Fori)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 Sulla parete sono tuttora visibili i fori utilizzati per le grappe di fissaggio delle lastre 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  Ha subito diverse vicissitudini; ci è giunta frammentata  (più di 1100 frammenti rinvenuti a partire dal 1562); circa il 15% del totale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altLang="it-IT" sz="800"/>
              <a:t>Frammenti rinvenuti a più riprese, anche in luoghi non prossimi all'originaria collocazione. Alcuni frammenti ritrovati nel XVI-XVII secolo andarono perduti: di alcuni di essi possediamo </a:t>
            </a:r>
            <a:r>
              <a:rPr lang="it-IT" altLang="it-IT" sz="800">
                <a:solidFill>
                  <a:srgbClr val="990000"/>
                </a:solidFill>
              </a:rPr>
              <a:t>disegni rinascimentali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altLang="it-IT" sz="800"/>
              <a:t>     I disegni rinascimentali non sono stati presi in considerazione nello studio a causa dell’incertezza sulla qualità di rappresentazione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58915836-E75D-37D1-3B56-973362A20A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FEED021C-35AB-4403-935B-C7F5AC6E1E48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6511F00-78B8-85B6-31F9-028263C9D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8B68A147-7831-3A94-177F-BEE19AE28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Il teatro di marcello dà grossi residui anche se i residui sui singoli pezzi sono molto bassi. In generale l’anisotropa sembra collimare meglio i punti.</a:t>
            </a:r>
          </a:p>
          <a:p>
            <a:pPr eaLnBrk="1" hangingPunct="1"/>
            <a:r>
              <a:rPr lang="it-IT" altLang="it-IT"/>
              <a:t>Le differenze sono meno vistose dove ci sono pochi punti dato che la ridondanza porta a dividere per un numero molto piccolo.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7D830B6-591A-F654-C28B-5198657BE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612443B0-9A9B-4139-B6C3-C38A1946B9D3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91140DD-BBE3-5EBA-499C-BD156E24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BF8F15F-4B0A-C78B-6A35-DA0704C51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Per verificare che non vi sia correlazione tra la lunghezza delle distanze e le scale si calcola il coefficiente di correlazione, che risulta sempre abbastanza basso da garantire la non dipendenza tra le 2 variabili, tranne che per il caso della lastra del Teatro di Marcello in cui sembra esserci </a:t>
            </a:r>
          </a:p>
          <a:p>
            <a:pPr eaLnBrk="1" hangingPunct="1"/>
            <a:r>
              <a:rPr lang="it-IT" altLang="it-IT"/>
              <a:t>Non sembra che vi sia una correlazione tra distanze piccole e picchi (le distanze più piccole non sono molto disperse)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A26BF0C3-77D8-7370-FB01-8DC148E2C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4B41B607-C7EC-48E7-BA6B-4A1A3E48D111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B12BA93A-9D7E-2924-9821-0B7DDF993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BD3551C5-BC7B-2EBF-7761-29902C47A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Il chi2 confronta i valori effettivi di una distribuzione con i valori attesi ed è uguale a zero quando c’è perfetta identità. In questo caso è molto grande (distribuzioni diverse)</a:t>
            </a:r>
          </a:p>
          <a:p>
            <a:pPr eaLnBrk="1" hangingPunct="1"/>
            <a:r>
              <a:rPr lang="it-IT" altLang="it-IT"/>
              <a:t>La distribuzione delle scale rilevate sui singoli frammenti è esemplificata nel grafico SCALE_1</a:t>
            </a:r>
          </a:p>
          <a:p>
            <a:pPr eaLnBrk="1" hangingPunct="1"/>
            <a:r>
              <a:rPr lang="it-IT" altLang="it-IT"/>
              <a:t>E’ evidente il fatto che i valori si addensano decisamente verso la media, ma le frequenze dei valori attorno la media sono molto più alte di quelle previste dalla gaussiana ( i valori medi sono espressione di una realtà sottostante che non è casuale)</a:t>
            </a:r>
          </a:p>
          <a:p>
            <a:pPr eaLnBrk="1" hangingPunct="1"/>
            <a:r>
              <a:rPr lang="it-IT" altLang="it-IT"/>
              <a:t>Si è valutato quanto la distribuzione possa essere approssimata a una delle distribuzioni standard, in particolare alla distribuzione normale.</a:t>
            </a:r>
          </a:p>
          <a:p>
            <a:pPr eaLnBrk="1" hangingPunct="1"/>
            <a:r>
              <a:rPr lang="it-IT" altLang="it-IT"/>
              <a:t>Nel grafico è riportato il valore dei vari indici calcolati ed è anche riportata la distribuzione gaussiana corrispondente (stessa media e stesso sigma)</a:t>
            </a:r>
          </a:p>
          <a:p>
            <a:pPr eaLnBrk="1" hangingPunct="1"/>
            <a:r>
              <a:rPr lang="it-IT" altLang="it-IT"/>
              <a:t>Si può notare come la distribuzione misurata mostri un picco significativo in corrispondenza dei valori centrali allontanandosi notevolmente dalla distribuzione casuale</a:t>
            </a:r>
          </a:p>
          <a:p>
            <a:pPr eaLnBrk="1" hangingPunct="1"/>
            <a:r>
              <a:rPr lang="it-IT" altLang="it-IT"/>
              <a:t>Una analisi escludendo i valori estremi (con frequenza &lt; 15 che significa &lt; 2%) e raggruppando le classi per valori di 2 invece di 10 dà i risultati del grafico SCALE_2, analoghi a quelli del grafico SCALE_1.</a:t>
            </a:r>
          </a:p>
          <a:p>
            <a:pPr eaLnBrk="1" hangingPunct="1"/>
            <a:r>
              <a:rPr lang="it-IT" altLang="it-IT"/>
              <a:t>Anche in SCALE_2 i valori tendono ad addensarsi in maniera significativa attorno alla media con un picco “centrale” che si discosta molto dalla distribuzione casuale.</a:t>
            </a:r>
          </a:p>
          <a:p>
            <a:pPr eaLnBrk="1" hangingPunct="1"/>
            <a:r>
              <a:rPr lang="it-IT" altLang="it-IT"/>
              <a:t>I risultati inducono pertanto a considerare molto significativa la media dei valori calcolati.</a:t>
            </a:r>
          </a:p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81216866-19E0-4EAA-5EB0-E35ECA7021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C2AB3391-AF54-437E-8417-47FE40D26056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392362B7-C96B-F5F6-039D-C3E63E614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FF415918-D89D-E3B8-FCBF-52E1D6BAA0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Andando a guardare le scale ci si era accorti che c’era un valore anomalo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7F9E7CA-3EEB-7831-5F49-E141CED579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76E77CD7-F153-42BE-B7FD-B58B8291DE3A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A727749-FF24-F407-767C-9DC7D51A1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94399A09-9A65-CB83-17BB-0846AD02E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La 3 comporta sul terreno un residuo di 25-30m che corrisponde a un valore di circa 12 cm sulla parete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AA22D24-BCC3-32FF-566D-E74633290F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4F537054-41E5-4CA8-9D1A-DD41682FF19C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49A3D11-8042-6B5E-71A2-996A53CF13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E0677A1-492C-A0BD-EF40-5C879EAAA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1000"/>
              <a:t> Pianta </a:t>
            </a:r>
            <a:r>
              <a:rPr lang="it-IT" altLang="it-IT" sz="1000">
                <a:solidFill>
                  <a:srgbClr val="A50021"/>
                </a:solidFill>
              </a:rPr>
              <a:t>monumentale</a:t>
            </a:r>
            <a:r>
              <a:rPr lang="it-IT" altLang="it-IT" sz="1000"/>
              <a:t> di Roma antica (15m x 20m) del III secolo d.C.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Costituita da </a:t>
            </a:r>
            <a:r>
              <a:rPr lang="it-IT" altLang="it-IT" sz="1000">
                <a:solidFill>
                  <a:srgbClr val="990000"/>
                </a:solidFill>
              </a:rPr>
              <a:t>circa 150 lastre</a:t>
            </a:r>
            <a:r>
              <a:rPr lang="it-IT" altLang="it-IT" sz="1000"/>
              <a:t> di marmo di dimensioni diverse, probabilmente disposte su 11 file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Il disegno della pianta venne inciso sulla lastra dopo che queste erano state collocate sulla parete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La pianta è orientata con il sud-est in alto. Viene rappresentato in dettaglio il piano terra di tutti gli edifici, compresi colonnati e scale interne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La pianta venne probabilmente eseguita in occasione della ricostruzione di alcuni settori del Foro della Pace che erano stati danneggiati da un incendio nel 192 d.C.  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Forse la pianta rimpiazza </a:t>
            </a:r>
            <a:r>
              <a:rPr lang="it-IT" altLang="it-IT" sz="1000">
                <a:solidFill>
                  <a:srgbClr val="A50021"/>
                </a:solidFill>
              </a:rPr>
              <a:t>una più antica</a:t>
            </a:r>
            <a:r>
              <a:rPr lang="it-IT" altLang="it-IT" sz="1000"/>
              <a:t> dell'epoca di Vespasiano (69 d.C. -79 d.C.), costruttore del complesso monumentale</a:t>
            </a:r>
          </a:p>
          <a:p>
            <a:pPr eaLnBrk="1" hangingPunct="1">
              <a:lnSpc>
                <a:spcPct val="90000"/>
              </a:lnSpc>
            </a:pPr>
            <a:endParaRPr lang="en-US" altLang="it-IT" sz="1000"/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Parete ancora visibile (parete esterna chiesa S.S. Cosma e Damiano (via dei Fori)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 Sulla parete sono tuttora visibili i fori utilizzati per le grappe di fissaggio delle lastre 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000"/>
              <a:t>     Ha subito diverse vicissitudini; ci è giunta frammentata  (più di 1100 frammenti rinvenuti a partire dal 1562); circa il 15% del totale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altLang="it-IT" sz="800"/>
              <a:t>Frammenti rinvenuti a più riprese, anche in luoghi non prossimi all'originaria collocazione. Alcuni frammenti ritrovati nel XVI-XVII secolo andarono perduti: di alcuni di essi possediamo </a:t>
            </a:r>
            <a:r>
              <a:rPr lang="it-IT" altLang="it-IT" sz="800">
                <a:solidFill>
                  <a:srgbClr val="990000"/>
                </a:solidFill>
              </a:rPr>
              <a:t>disegni rinascimentali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altLang="it-IT" sz="800"/>
              <a:t>     I disegni rinascimentali non sono stati presi in considerazione nello studio a causa dell’incertezza sulla qualità di rappresentazione</a:t>
            </a:r>
          </a:p>
          <a:p>
            <a:pPr eaLnBrk="1" hangingPunct="1">
              <a:lnSpc>
                <a:spcPct val="90000"/>
              </a:lnSpc>
            </a:pPr>
            <a:endParaRPr lang="it-IT" altLang="it-IT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C0C7337-9B35-7EF9-76B2-364687EB1E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23FD7735-A49C-44EF-9C5F-0561C6C35376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114EDD06-99A9-3BC3-8FE4-F737B304E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B7A33E2-2516-7925-2B8E-C8A25DEAA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Calcolo contemporaneo dei parametri per tutte le immagini (contrapposto al metodo in cui il calcolo viene effettuato per ciascuna coppia)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330F848-031D-159B-7AB1-6158ADEE4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1F471897-74D6-422D-980C-CE7DFDF5A485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1A6901F-1DAF-A98C-935E-F4EB45E0E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46D8AB0-CF1A-C823-38EB-027926F6B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Un pixel circa 5 micron. La distorsione ai bordi del sensore è minore di un pixel!</a:t>
            </a:r>
          </a:p>
          <a:p>
            <a:pPr eaLnBrk="1" hangingPunct="1"/>
            <a:r>
              <a:rPr lang="it-IT" altLang="it-IT"/>
              <a:t>Questo è dovuto al fatto che l’ottica usata dalla macchina è costruita per una pellicola da 35 mm</a:t>
            </a:r>
          </a:p>
          <a:p>
            <a:pPr eaLnBrk="1" hangingPunct="1"/>
            <a:r>
              <a:rPr lang="it-IT" altLang="it-IT"/>
              <a:t>Essendo il sensore da 20 mm l’ottica viene sfruttata soltanto al centro, nella parte che presenta minori distorsioni</a:t>
            </a:r>
          </a:p>
          <a:p>
            <a:pPr eaLnBrk="1" hangingPunct="1"/>
            <a:r>
              <a:rPr lang="it-IT" altLang="it-IT"/>
              <a:t>Obiettivo prende imm rotonda proiettata</a:t>
            </a:r>
          </a:p>
          <a:p>
            <a:pPr eaLnBrk="1" hangingPunct="1"/>
            <a:r>
              <a:rPr lang="it-IT" altLang="it-IT"/>
              <a:t>35 mm rett largo</a:t>
            </a:r>
          </a:p>
          <a:p>
            <a:pPr eaLnBrk="1" hangingPunct="1"/>
            <a:r>
              <a:rPr lang="it-IT" altLang="it-IT"/>
              <a:t>20 mm rett piccolo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E781556-4AA2-EF71-64A4-8EF36DB118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D2482968-D82C-442C-B925-56374280BE91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B9BDF0E-2E66-60D5-9121-16C1F3195F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89EE437-4D60-5F5B-BD68-111682AF3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La verifica viene effettuata perché riguarda tutti i parametri dell’orientamento interno: focale, punto principale e distorsioni.</a:t>
            </a:r>
          </a:p>
          <a:p>
            <a:pPr eaLnBrk="1" hangingPunct="1"/>
            <a:r>
              <a:rPr lang="it-IT" altLang="it-IT"/>
              <a:t>Le lunghezze focali vanno da 53.3 a 55.3 e il punto principale da 11 a 11.2 e da 7.2 a 7.7</a:t>
            </a:r>
          </a:p>
          <a:p>
            <a:pPr eaLnBrk="1" hangingPunct="1"/>
            <a:r>
              <a:rPr lang="it-IT" altLang="it-IT"/>
              <a:t>Nonostante le differenze dei parametri calcolati, i residui sono confrontabili.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A4D45491-F93D-10FA-E13A-1F5AF6C412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8067BB8D-9F5E-422A-A993-36C7D6E1EDD9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2C4A0FD-6E51-C722-2A5A-C9DC1ECAEE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7E0A4995-D984-A274-89B9-455816741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I 3 casi elencati nella diapositiva precedente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52012F6-059A-0EB2-3E0D-029957D2A2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7427C6A7-2FAE-4AC2-9881-3896713CD28D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4228657-28F2-6B62-2756-E0FE9779F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649779BB-2606-DD01-B35D-53F393782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 sz="1000"/>
              <a:t>Al fine di descrivere i procedimenti usati è utile precisare quali sono i sistemi di riferimento utilizzati.</a:t>
            </a:r>
          </a:p>
          <a:p>
            <a:pPr eaLnBrk="1" hangingPunct="1"/>
            <a:r>
              <a:rPr lang="it-IT" altLang="it-IT" sz="1000"/>
              <a:t>I sistemi di riferimento sono tre:</a:t>
            </a:r>
          </a:p>
          <a:p>
            <a:pPr eaLnBrk="1" hangingPunct="1"/>
            <a:r>
              <a:rPr lang="it-IT" altLang="it-IT" sz="1000"/>
              <a:t>a) </a:t>
            </a:r>
            <a:r>
              <a:rPr lang="it-IT" altLang="it-IT" sz="1000" u="sng"/>
              <a:t>sistema terreno</a:t>
            </a:r>
            <a:r>
              <a:rPr lang="it-IT" altLang="it-IT" sz="1000"/>
              <a:t>: si tratta delle coordinate sul terreno o misurate direttamente (GPS, stazione totale) o valutate come risultato di una trasformazione di coordinate; questo sistema ha validità generale ovvero ha la stressa origine e lo stesso orientamento per tutti i punti e permette un posizionamento assoluto dei punti di cui sono note le coordinate (WGS84-ETRF89-IGM95 – UTM33)</a:t>
            </a:r>
          </a:p>
          <a:p>
            <a:pPr eaLnBrk="1" hangingPunct="1"/>
            <a:r>
              <a:rPr lang="it-IT" altLang="it-IT" sz="1000"/>
              <a:t>b) </a:t>
            </a:r>
            <a:r>
              <a:rPr lang="it-IT" altLang="it-IT" sz="1000" u="sng"/>
              <a:t>sistema frammento</a:t>
            </a:r>
            <a:r>
              <a:rPr lang="it-IT" altLang="it-IT" sz="1000"/>
              <a:t>: si tratta di un sistema locale in cui le coordinate sono misurate direttamente sul frammento (in realtà su foto e/o disegni del frammento); questo sistema è locale e diverso per ogni frammento poiché dipende dalla posizione del frammento sul disegno o sulla foto ed è utile per fare analisi di scala ma non permette alcun posizionamento relativo dei frammenti tra di loro.</a:t>
            </a:r>
          </a:p>
          <a:p>
            <a:pPr eaLnBrk="1" hangingPunct="1"/>
            <a:r>
              <a:rPr lang="it-IT" altLang="it-IT" sz="1000"/>
              <a:t>Dato che i disegni sono fatti in modo da avere più frammenti talvolta appartenenti a lastre diverse sullo stesso disegno, il sistema di riferimento che è stato utilizzato è quello relativo al disegno, che diventa di fatto (dato che viene scannerizzato e trasformato in immagine) un “</a:t>
            </a:r>
            <a:r>
              <a:rPr lang="it-IT" altLang="it-IT" sz="1000" u="sng"/>
              <a:t>sistema immagine</a:t>
            </a:r>
            <a:r>
              <a:rPr lang="it-IT" altLang="it-IT" sz="1000"/>
              <a:t>” (analogamente ad una qualsiasi altra immagine digitale) in cui le coordinate sono espresse in pixel.</a:t>
            </a:r>
          </a:p>
          <a:p>
            <a:pPr eaLnBrk="1" hangingPunct="1"/>
            <a:r>
              <a:rPr lang="it-IT" altLang="it-IT" sz="1000"/>
              <a:t>Ovviamente tutti i disegni sono (o sono stati) ridotti alla stessa scala.</a:t>
            </a:r>
          </a:p>
          <a:p>
            <a:pPr eaLnBrk="1" hangingPunct="1"/>
            <a:r>
              <a:rPr lang="it-IT" altLang="it-IT" sz="1000"/>
              <a:t>c) </a:t>
            </a:r>
            <a:r>
              <a:rPr lang="it-IT" altLang="it-IT" sz="1000" u="sng"/>
              <a:t>sistema parete</a:t>
            </a:r>
            <a:r>
              <a:rPr lang="it-IT" altLang="it-IT" sz="1000"/>
              <a:t>: si tratta di un sistema locale in cui le coordinate sono misurate a partire da una origine posta nel centro strumentale della stazione con cui sono state effettuate alcune misure di rilievo della parete. E’ un sistema unico per tutti frammenti e permette il posizionamento dei frammenti sulla parete.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04B9F3E-4722-8C32-1606-2A975A5304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54621F9A-5248-46E3-8482-361C946E66EC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42D0C7D-3343-200B-14F1-E4089DA6A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2841F4C1-82DC-6B3E-C392-092EEB68E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>
                <a:latin typeface="Courier New" panose="02070309020205020404" pitchFamily="49" charset="0"/>
              </a:rPr>
              <a:t>La diapositiva illustra il flusso di lavoro e la successione delle trasformazioni tramite le quali si può pervenire a collocare, con un procedimento analitico, i frammenti sulla parete.</a:t>
            </a:r>
          </a:p>
          <a:p>
            <a:pPr eaLnBrk="1" hangingPunct="1"/>
            <a:endParaRPr lang="it-IT" altLang="it-IT">
              <a:latin typeface="Courier New" panose="02070309020205020404" pitchFamily="49" charset="0"/>
            </a:endParaRPr>
          </a:p>
          <a:p>
            <a:pPr eaLnBrk="1" hangingPunct="1"/>
            <a:r>
              <a:rPr lang="it-IT" altLang="it-IT">
                <a:latin typeface="Courier New" panose="02070309020205020404" pitchFamily="49" charset="0"/>
              </a:rPr>
              <a:t>Le trasformazioni sono rototraslazioni piane a scala isotropa (si ricava un solo fattore di scala) o anisotropa (si ricavano due fattori di scala).</a:t>
            </a:r>
          </a:p>
          <a:p>
            <a:pPr eaLnBrk="1" hangingPunct="1"/>
            <a:endParaRPr lang="it-IT" altLang="it-IT">
              <a:latin typeface="Courier New" panose="02070309020205020404" pitchFamily="49" charset="0"/>
            </a:endParaRPr>
          </a:p>
          <a:p>
            <a:pPr eaLnBrk="1" hangingPunct="1"/>
            <a:r>
              <a:rPr lang="it-IT" altLang="it-IT">
                <a:latin typeface="Courier New" panose="02070309020205020404" pitchFamily="49" charset="0"/>
              </a:rPr>
              <a:t>Una verifica della bontà delle singole trasformazioni si effettua tramite l’analisi dei residui ovvero calcolando la differenza tra le coordinate iniziali nel sistema che viene rototraslato e le coordinate calcolate con la trasformazione inversa dopo avere ricavato i relativi parametri.</a:t>
            </a:r>
          </a:p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C0C4F403-56E3-2A6F-80C5-926527B2E4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D0C42210-3AC2-4B10-ADA4-9023940B65B3}" type="slidenum">
              <a:rPr lang="it-IT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it-IT" altLang="it-IT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74863B73-77ED-887B-23CC-D93DC94F69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13544227-F760-2F8D-4E24-7958F5838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it-IT" altLang="it-IT"/>
              <a:t>Pertanto i legami diretti esistono tra:</a:t>
            </a:r>
          </a:p>
          <a:p>
            <a:pPr eaLnBrk="1" hangingPunct="1"/>
            <a:r>
              <a:rPr lang="it-IT" altLang="it-IT"/>
              <a:t>sistema terreno e sistema immagine (in questi due sistemi è possibile misurare le coordinate di punti corrispondenti)</a:t>
            </a:r>
          </a:p>
          <a:p>
            <a:pPr eaLnBrk="1" hangingPunct="1"/>
            <a:r>
              <a:rPr lang="it-IT" altLang="it-IT"/>
              <a:t>sistema parete e sistema immagine (in questi due sistemi è possibile misurare le coordinate di grappe corrispondenti)</a:t>
            </a:r>
          </a:p>
          <a:p>
            <a:pPr eaLnBrk="1" hangingPunct="1"/>
            <a:r>
              <a:rPr lang="it-IT" altLang="it-IT"/>
              <a:t>Non esiste un legame diretto tra sistema parete e sistema terreno e quindi il collegamento può essere fatto solo in maniera indiretta.</a:t>
            </a:r>
          </a:p>
          <a:p>
            <a:pPr eaLnBrk="1" hangingPunct="1"/>
            <a:r>
              <a:rPr lang="it-IT" altLang="it-IT"/>
              <a:t>I passaggi sono:</a:t>
            </a:r>
          </a:p>
          <a:p>
            <a:pPr eaLnBrk="1" hangingPunct="1"/>
            <a:r>
              <a:rPr lang="it-IT" altLang="it-IT"/>
              <a:t>1. Si collega il sistema immagine a quello terreno individuando i parametri delle rototraslazioni corrispondenti (isotropa a 4 parametri o anisotropa a 6), utilizzando i punti doppi individuati nei 2 sistemi.</a:t>
            </a:r>
          </a:p>
          <a:p>
            <a:pPr eaLnBrk="1" hangingPunct="1"/>
            <a:r>
              <a:rPr lang="it-IT" altLang="it-IT"/>
              <a:t>2. Si utilizzano i parametri cosi individuati per calcolare la posizione delle grappe nel sistema terreno a partire da quello immagine.</a:t>
            </a:r>
          </a:p>
          <a:p>
            <a:pPr eaLnBrk="1" hangingPunct="1"/>
            <a:r>
              <a:rPr lang="it-IT" altLang="it-IT"/>
              <a:t>3. Si stabilisce un legame tra sistema terreno e sistema parete tramite le coordinate terreno delle grappe e si calcolano i parametri delle rototraslazioni corrispondenti.</a:t>
            </a:r>
          </a:p>
          <a:p>
            <a:pPr eaLnBrk="1" hangingPunct="1"/>
            <a:r>
              <a:rPr lang="it-IT" altLang="it-IT"/>
              <a:t>4. Si utilizzano i parametri ricavati nel passaggio 3. per portare dal sistema terreno al sistema parete i punti doppi.</a:t>
            </a:r>
          </a:p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03799-ABE9-7B36-7F2D-530FD9F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B77867-CC93-ED93-CF51-84459E50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E40080-60E6-978C-3B28-3FF36911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198EEA-C05E-3AC3-DC30-049B4350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28F732-B1AB-548F-C649-45705B5A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3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CAD0F2-8E55-9E99-1813-274F4F74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AB4B23-373D-64CA-79D0-10523DAB6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7B319F-7135-D833-7922-ACF94815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BE644-C35C-8F61-B58F-2F35D38F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828DD2-6F40-E187-3281-EE636D82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041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5959EF-5F9D-2207-D640-3B5C60605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158B1C-F473-511E-5FAF-A6D911391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CD68DA-4011-C5DE-95F6-1920461B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3834AC-4457-3744-086F-73CAD2B7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676D51-849F-5CDD-CAED-72138A6E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326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438150"/>
            <a:ext cx="10972800" cy="11906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10972800" cy="184785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85B1DF-D591-0A33-92CC-77FA44A38F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DEA425-675C-F010-016F-975083435A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2103318-4A6E-050F-E6B9-C4356B4A76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4B1B49-BF4C-45C0-BD28-1DF3EE9E9F7C}" type="slidenum">
              <a:rPr lang="en-GB" altLang="it-IT"/>
              <a:pPr/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91755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438150"/>
            <a:ext cx="10972800" cy="11906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184785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184785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5236FC-7AC9-93A4-D535-D7F498F49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EBAF73C-53FD-EA69-4BA4-A534932C2D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3E0EC-B5AD-D01E-7B96-D1B5C9F88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E640C-D90B-4683-B5FC-1C3608191120}" type="slidenum">
              <a:rPr lang="en-GB" altLang="it-IT"/>
              <a:pPr/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192392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olo, tes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438150"/>
            <a:ext cx="10972800" cy="11906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184785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8477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6197600" y="2600326"/>
            <a:ext cx="5384800" cy="8477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03E2F0-67DE-CDFC-8347-4712918B27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D5D6337-4DCA-484F-C03B-228EDE01CF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205B7E5-B886-BC54-A0AE-E6DE6605D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CB2405-2E4B-4C5A-9EAD-E275ADB2F9AB}" type="slidenum">
              <a:rPr lang="en-GB" altLang="it-IT"/>
              <a:pPr/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57994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C5EB9-BD6D-FF16-0F72-BEE95BE2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3B7A8-C101-4B74-2C57-E718F6FB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FCE279-88D3-05EC-12B7-73D5360A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6DFCE3-779D-7F69-8B89-65F6B4E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0BB3D1-175D-9FDE-6DC0-C08F2AA5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62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A2CE0-77D4-ABBA-21B7-F774554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E6906C-A038-A84E-4081-DBAEC50E6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E2DA9E-1490-B0C0-355D-94834DA1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6EBA10-93BD-2AF0-CDC9-0C4FA451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BBB196-22D2-AB72-D841-3AA3657A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06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459EE-4C92-39AD-1873-C4876BBE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FC786C-46DB-0381-D6EE-AE3D495C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58AEB2-8618-F8EF-9376-B05CCFD48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462231-C9B0-805F-7B1B-F4B2AB9F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0F508C-C87C-5D80-0755-3826516B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A7E380-2F0C-A64B-4D2B-9B0C7386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87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0AD74-81C0-8EE3-BF7E-464D9EDE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199EDC-733E-E640-0239-17505C9D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2486B5-2DFB-E9AB-7A0C-E7CE7DA80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929A804-0030-F2EB-76BE-55DCBAC43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5AB6693-EDDA-F303-0BFD-67F6360BE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513B9B-6A70-F07A-6E8D-DA7A0FE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7D785A-6305-E95C-940E-9B64F570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78898F-B31A-2F52-5D94-7BED85EE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3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2C87-95C1-52A1-799D-E0935389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E1A6FBB-4A60-FF1F-0515-2A4DF429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FB1DF7-590B-7135-D05E-AAA0ED28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B55CAB-19FD-B8CD-B14E-D7F9D451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91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84CD544-879F-25E5-E739-D32C3B9C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F3F76A-6A2B-B8F6-6F12-064F7714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412A67-85E8-0CD5-771A-8A997F18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58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97A1C6-1F80-CBFE-B80D-40547BFD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E02D47-BBC0-12C7-AD08-F2E96442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1D904B-C6FA-52C3-E391-CDEEF6314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F10BB-451C-AFF3-0465-E588183D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A64159-85EB-2517-BC9B-3A0C01F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054E02-5880-1EBA-9DC9-7865D42E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0D874-CB56-DBB9-2FAA-EC441DA8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9C5216-92A5-95EF-9001-AF86A4208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FF640E-871B-1FAA-1E75-4FC464F4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0C4B9C-5CA8-E75C-03F7-A1F631A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0D8FFC-543C-F13C-4ACC-26562E8A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A44EA4-0B96-CF31-DFDC-843B9BB1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0EB6EA9-8E2E-D490-0FCF-FDFB390C4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0E5BF0-9335-2A5A-A310-07119198F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E3A7D4-FF73-3317-B739-17F6FBE47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94DF1-DEC0-4FAC-82FA-93E6660160FB}" type="datetimeFigureOut">
              <a:rPr lang="it-IT" smtClean="0"/>
              <a:t>12/10/2023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F1094-2F03-BEC4-87EE-19BA4CE51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ABD550-29AC-3B6A-EC9C-5947DF06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0D6E3-9B46-4993-85A8-84732ABF27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64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59">
            <a:extLst>
              <a:ext uri="{FF2B5EF4-FFF2-40B4-BE49-F238E27FC236}">
                <a16:creationId xmlns:a16="http://schemas.microsoft.com/office/drawing/2014/main" id="{1078CB1F-0757-FB2F-96FB-740B9F1812CA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141288"/>
            <a:ext cx="7056437" cy="6311900"/>
            <a:chOff x="567" y="89"/>
            <a:chExt cx="4445" cy="3976"/>
          </a:xfrm>
        </p:grpSpPr>
        <p:pic>
          <p:nvPicPr>
            <p:cNvPr id="53269" name="Picture 6" descr="IMG_0002_1">
              <a:extLst>
                <a:ext uri="{FF2B5EF4-FFF2-40B4-BE49-F238E27FC236}">
                  <a16:creationId xmlns:a16="http://schemas.microsoft.com/office/drawing/2014/main" id="{D88E3900-4526-7A05-F58F-6496EE953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2" r="16623" b="1335"/>
            <a:stretch>
              <a:fillRect/>
            </a:stretch>
          </p:blipFill>
          <p:spPr bwMode="auto">
            <a:xfrm>
              <a:off x="567" y="89"/>
              <a:ext cx="4445" cy="3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70" name="Group 58">
              <a:extLst>
                <a:ext uri="{FF2B5EF4-FFF2-40B4-BE49-F238E27FC236}">
                  <a16:creationId xmlns:a16="http://schemas.microsoft.com/office/drawing/2014/main" id="{B0DB773E-77B2-8A4E-01C9-B1D667C2C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709"/>
              <a:ext cx="3039" cy="2630"/>
              <a:chOff x="1383" y="709"/>
              <a:chExt cx="3039" cy="2630"/>
            </a:xfrm>
          </p:grpSpPr>
          <p:sp>
            <p:nvSpPr>
              <p:cNvPr id="53271" name="Line 46">
                <a:extLst>
                  <a:ext uri="{FF2B5EF4-FFF2-40B4-BE49-F238E27FC236}">
                    <a16:creationId xmlns:a16="http://schemas.microsoft.com/office/drawing/2014/main" id="{87D9FE25-2CD0-AB70-B0DC-8A4507C37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888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2" name="Line 47">
                <a:extLst>
                  <a:ext uri="{FF2B5EF4-FFF2-40B4-BE49-F238E27FC236}">
                    <a16:creationId xmlns:a16="http://schemas.microsoft.com/office/drawing/2014/main" id="{B436B3B1-CA15-5697-F6C6-AC64618C1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2024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3" name="Line 48">
                <a:extLst>
                  <a:ext uri="{FF2B5EF4-FFF2-40B4-BE49-F238E27FC236}">
                    <a16:creationId xmlns:a16="http://schemas.microsoft.com/office/drawing/2014/main" id="{B33748B9-E879-5608-536F-E1D242D76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117"/>
                <a:ext cx="3039" cy="9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4" name="Line 49">
                <a:extLst>
                  <a:ext uri="{FF2B5EF4-FFF2-40B4-BE49-F238E27FC236}">
                    <a16:creationId xmlns:a16="http://schemas.microsoft.com/office/drawing/2014/main" id="{0337801A-8674-4436-3F09-143A0B37B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935"/>
                <a:ext cx="3039" cy="9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5" name="Line 50">
                <a:extLst>
                  <a:ext uri="{FF2B5EF4-FFF2-40B4-BE49-F238E27FC236}">
                    <a16:creationId xmlns:a16="http://schemas.microsoft.com/office/drawing/2014/main" id="{6147B56E-13CE-C7AA-716C-93A3D5ACE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7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6" name="Line 51">
                <a:extLst>
                  <a:ext uri="{FF2B5EF4-FFF2-40B4-BE49-F238E27FC236}">
                    <a16:creationId xmlns:a16="http://schemas.microsoft.com/office/drawing/2014/main" id="{863AF26F-E338-D28C-F01F-2B7AB4A9F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4" y="799"/>
                <a:ext cx="1" cy="24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7" name="Line 52">
                <a:extLst>
                  <a:ext uri="{FF2B5EF4-FFF2-40B4-BE49-F238E27FC236}">
                    <a16:creationId xmlns:a16="http://schemas.microsoft.com/office/drawing/2014/main" id="{B1F00484-4B80-D2FA-C3B6-D96D8C1C6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0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8" name="Line 53">
                <a:extLst>
                  <a:ext uri="{FF2B5EF4-FFF2-40B4-BE49-F238E27FC236}">
                    <a16:creationId xmlns:a16="http://schemas.microsoft.com/office/drawing/2014/main" id="{75C02D85-FE8C-5F85-12D2-7BE41E21C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99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79" name="Line 54">
                <a:extLst>
                  <a:ext uri="{FF2B5EF4-FFF2-40B4-BE49-F238E27FC236}">
                    <a16:creationId xmlns:a16="http://schemas.microsoft.com/office/drawing/2014/main" id="{5687507C-C26B-BD1F-B71C-F2A37D970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661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80" name="Line 55">
                <a:extLst>
                  <a:ext uri="{FF2B5EF4-FFF2-40B4-BE49-F238E27FC236}">
                    <a16:creationId xmlns:a16="http://schemas.microsoft.com/office/drawing/2014/main" id="{F446107B-9D67-D0BA-A0D2-AF2B2CA07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389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81" name="Line 56">
                <a:extLst>
                  <a:ext uri="{FF2B5EF4-FFF2-40B4-BE49-F238E27FC236}">
                    <a16:creationId xmlns:a16="http://schemas.microsoft.com/office/drawing/2014/main" id="{23476E8C-4498-AD1E-2895-832E5A1C5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37" y="79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82" name="Line 57">
                <a:extLst>
                  <a:ext uri="{FF2B5EF4-FFF2-40B4-BE49-F238E27FC236}">
                    <a16:creationId xmlns:a16="http://schemas.microsoft.com/office/drawing/2014/main" id="{477CF0ED-2EA3-E897-D569-FE2ED2B89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3" y="79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</p:grpSp>
      </p:grpSp>
      <p:sp>
        <p:nvSpPr>
          <p:cNvPr id="53251" name="Rectangle 11">
            <a:extLst>
              <a:ext uri="{FF2B5EF4-FFF2-40B4-BE49-F238E27FC236}">
                <a16:creationId xmlns:a16="http://schemas.microsoft.com/office/drawing/2014/main" id="{C770F033-B1E3-2712-7DC9-62814356C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112932"/>
            <a:ext cx="184731" cy="400110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3252" name="Line 12">
            <a:extLst>
              <a:ext uri="{FF2B5EF4-FFF2-40B4-BE49-F238E27FC236}">
                <a16:creationId xmlns:a16="http://schemas.microsoft.com/office/drawing/2014/main" id="{DDC2FBA9-3ED5-93C1-17B6-9B215F432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6" y="5373688"/>
            <a:ext cx="5832475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53253" name="Rectangle 14">
            <a:extLst>
              <a:ext uri="{FF2B5EF4-FFF2-40B4-BE49-F238E27FC236}">
                <a16:creationId xmlns:a16="http://schemas.microsoft.com/office/drawing/2014/main" id="{32481B1F-08CB-AC5F-D73E-756BDFA9C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219076"/>
            <a:ext cx="8820150" cy="519113"/>
          </a:xfrm>
          <a:noFill/>
        </p:spPr>
        <p:txBody>
          <a:bodyPr/>
          <a:lstStyle/>
          <a:p>
            <a:pPr eaLnBrk="1" hangingPunct="1"/>
            <a:r>
              <a:rPr lang="it-IT" altLang="it-IT" sz="2800"/>
              <a:t>Forma Urbis: la parete e gli “strumenti” di lavoro</a:t>
            </a:r>
          </a:p>
        </p:txBody>
      </p:sp>
      <p:pic>
        <p:nvPicPr>
          <p:cNvPr id="223248" name="Picture 16" descr="2008-12-10_14-38-50-390">
            <a:extLst>
              <a:ext uri="{FF2B5EF4-FFF2-40B4-BE49-F238E27FC236}">
                <a16:creationId xmlns:a16="http://schemas.microsoft.com/office/drawing/2014/main" id="{A15ED9EE-61FE-FC16-7BC5-D0D73974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981076"/>
            <a:ext cx="661035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3277" name="Group 45">
            <a:extLst>
              <a:ext uri="{FF2B5EF4-FFF2-40B4-BE49-F238E27FC236}">
                <a16:creationId xmlns:a16="http://schemas.microsoft.com/office/drawing/2014/main" id="{A00F6B89-7AF8-F5BD-1782-6175F75B7D6B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981075"/>
            <a:ext cx="7416800" cy="5353050"/>
            <a:chOff x="567" y="618"/>
            <a:chExt cx="4672" cy="3372"/>
          </a:xfrm>
        </p:grpSpPr>
        <p:pic>
          <p:nvPicPr>
            <p:cNvPr id="53257" name="Picture 33" descr="2008-12-10_14-38-14-890">
              <a:extLst>
                <a:ext uri="{FF2B5EF4-FFF2-40B4-BE49-F238E27FC236}">
                  <a16:creationId xmlns:a16="http://schemas.microsoft.com/office/drawing/2014/main" id="{516870E4-7B3F-6016-AE6A-AD69E4D3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" y="618"/>
              <a:ext cx="4302" cy="3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58" name="Group 34">
              <a:extLst>
                <a:ext uri="{FF2B5EF4-FFF2-40B4-BE49-F238E27FC236}">
                  <a16:creationId xmlns:a16="http://schemas.microsoft.com/office/drawing/2014/main" id="{9BAFDBFE-A92F-51AA-6DFE-791BA3A59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069"/>
              <a:ext cx="997" cy="952"/>
              <a:chOff x="612" y="2069"/>
              <a:chExt cx="997" cy="952"/>
            </a:xfrm>
          </p:grpSpPr>
          <p:sp>
            <p:nvSpPr>
              <p:cNvPr id="53265" name="Line 35">
                <a:extLst>
                  <a:ext uri="{FF2B5EF4-FFF2-40B4-BE49-F238E27FC236}">
                    <a16:creationId xmlns:a16="http://schemas.microsoft.com/office/drawing/2014/main" id="{BE958195-FDB4-9154-4DE9-29DBE602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96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66" name="Line 36">
                <a:extLst>
                  <a:ext uri="{FF2B5EF4-FFF2-40B4-BE49-F238E27FC236}">
                    <a16:creationId xmlns:a16="http://schemas.microsoft.com/office/drawing/2014/main" id="{DAB09F7B-BE0D-85FE-5E98-09427549E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2432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67" name="Line 37">
                <a:extLst>
                  <a:ext uri="{FF2B5EF4-FFF2-40B4-BE49-F238E27FC236}">
                    <a16:creationId xmlns:a16="http://schemas.microsoft.com/office/drawing/2014/main" id="{35ECAB77-04D2-E62C-BED8-21E735ABB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2432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3268" name="Text Box 38">
                <a:extLst>
                  <a:ext uri="{FF2B5EF4-FFF2-40B4-BE49-F238E27FC236}">
                    <a16:creationId xmlns:a16="http://schemas.microsoft.com/office/drawing/2014/main" id="{6C1C3716-7845-E373-9000-7D8B8CD66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" y="2069"/>
                <a:ext cx="816" cy="256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it-IT" altLang="it-IT"/>
                  <a:t>Grappe</a:t>
                </a:r>
              </a:p>
            </p:txBody>
          </p:sp>
        </p:grpSp>
        <p:sp>
          <p:nvSpPr>
            <p:cNvPr id="53259" name="Text Box 39">
              <a:extLst>
                <a:ext uri="{FF2B5EF4-FFF2-40B4-BE49-F238E27FC236}">
                  <a16:creationId xmlns:a16="http://schemas.microsoft.com/office/drawing/2014/main" id="{159CDE30-1907-0D0C-DC9E-378628EE1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1" y="1139"/>
              <a:ext cx="771" cy="2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it-IT"/>
                <a:t>Lastre</a:t>
              </a:r>
              <a:endParaRPr lang="it-IT" altLang="it-IT"/>
            </a:p>
          </p:txBody>
        </p:sp>
        <p:sp>
          <p:nvSpPr>
            <p:cNvPr id="53260" name="Line 40">
              <a:extLst>
                <a:ext uri="{FF2B5EF4-FFF2-40B4-BE49-F238E27FC236}">
                  <a16:creationId xmlns:a16="http://schemas.microsoft.com/office/drawing/2014/main" id="{38F72685-0E71-B4A1-1E2C-4FD7BA268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1389"/>
              <a:ext cx="680" cy="453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  <p:pic>
          <p:nvPicPr>
            <p:cNvPr id="53261" name="Picture 41" descr="27">
              <a:extLst>
                <a:ext uri="{FF2B5EF4-FFF2-40B4-BE49-F238E27FC236}">
                  <a16:creationId xmlns:a16="http://schemas.microsoft.com/office/drawing/2014/main" id="{B504BF51-D88C-BA1E-09F9-0287BD1F0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" t="5490" r="2696" b="43037"/>
            <a:stretch>
              <a:fillRect/>
            </a:stretch>
          </p:blipFill>
          <p:spPr bwMode="auto">
            <a:xfrm>
              <a:off x="2562" y="3113"/>
              <a:ext cx="1633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2" name="Line 42">
              <a:extLst>
                <a:ext uri="{FF2B5EF4-FFF2-40B4-BE49-F238E27FC236}">
                  <a16:creationId xmlns:a16="http://schemas.microsoft.com/office/drawing/2014/main" id="{FB1E36B4-16E2-8318-410F-112F7E583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8" y="1389"/>
              <a:ext cx="181" cy="1815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  <p:pic>
          <p:nvPicPr>
            <p:cNvPr id="53263" name="Picture 43" descr="25">
              <a:extLst>
                <a:ext uri="{FF2B5EF4-FFF2-40B4-BE49-F238E27FC236}">
                  <a16:creationId xmlns:a16="http://schemas.microsoft.com/office/drawing/2014/main" id="{66173005-751B-6042-A24C-B35A248A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7" t="8469" r="6317"/>
            <a:stretch>
              <a:fillRect/>
            </a:stretch>
          </p:blipFill>
          <p:spPr bwMode="auto">
            <a:xfrm>
              <a:off x="4200" y="1390"/>
              <a:ext cx="812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4" name="Line 44">
              <a:extLst>
                <a:ext uri="{FF2B5EF4-FFF2-40B4-BE49-F238E27FC236}">
                  <a16:creationId xmlns:a16="http://schemas.microsoft.com/office/drawing/2014/main" id="{9DEE18F4-2C16-381C-3505-469ECE3E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1389"/>
              <a:ext cx="1678" cy="453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</p:grpSp>
      <p:pic>
        <p:nvPicPr>
          <p:cNvPr id="223263" name="Picture 31" descr="025a_MOS">
            <a:extLst>
              <a:ext uri="{FF2B5EF4-FFF2-40B4-BE49-F238E27FC236}">
                <a16:creationId xmlns:a16="http://schemas.microsoft.com/office/drawing/2014/main" id="{DE1652E7-D717-15C0-C543-5877D513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981075"/>
            <a:ext cx="572770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22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66DF732-FABA-4B8D-E707-E362721F6F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620713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I sistemi di riferimento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E8D9518-DEF4-02D5-491F-FD3C3FD88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915988"/>
          </a:xfrm>
        </p:spPr>
        <p:txBody>
          <a:bodyPr/>
          <a:lstStyle/>
          <a:p>
            <a:pPr marL="0" indent="0"/>
            <a:r>
              <a:rPr lang="it-IT" altLang="it-IT" sz="1800"/>
              <a:t>I 3 sistemi di coordinate sono considerati in prima approssimazione piani e quindi il passaggio dall’uno all’altro avviene tramite una rototraslazione piana.</a:t>
            </a:r>
          </a:p>
        </p:txBody>
      </p:sp>
      <p:grpSp>
        <p:nvGrpSpPr>
          <p:cNvPr id="64516" name="Group 4">
            <a:extLst>
              <a:ext uri="{FF2B5EF4-FFF2-40B4-BE49-F238E27FC236}">
                <a16:creationId xmlns:a16="http://schemas.microsoft.com/office/drawing/2014/main" id="{1D386F1A-0B50-8CEE-AC23-1B97894AB6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44725" y="2409826"/>
            <a:ext cx="7380288" cy="4456113"/>
            <a:chOff x="1134" y="2797"/>
            <a:chExt cx="9540" cy="5760"/>
          </a:xfrm>
        </p:grpSpPr>
        <p:sp>
          <p:nvSpPr>
            <p:cNvPr id="64518" name="AutoShape 5">
              <a:extLst>
                <a:ext uri="{FF2B5EF4-FFF2-40B4-BE49-F238E27FC236}">
                  <a16:creationId xmlns:a16="http://schemas.microsoft.com/office/drawing/2014/main" id="{1662B470-688A-F791-75ED-5412201AFD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4" y="2797"/>
              <a:ext cx="9540" cy="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cxnSp>
          <p:nvCxnSpPr>
            <p:cNvPr id="64519" name="AutoShape 6">
              <a:extLst>
                <a:ext uri="{FF2B5EF4-FFF2-40B4-BE49-F238E27FC236}">
                  <a16:creationId xmlns:a16="http://schemas.microsoft.com/office/drawing/2014/main" id="{FC32CFE9-34CA-98FF-2BE4-146A191C9C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15" y="3157"/>
              <a:ext cx="1979" cy="1260"/>
            </a:xfrm>
            <a:prstGeom prst="bentConnector3">
              <a:avLst>
                <a:gd name="adj1" fmla="val 49977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0" name="AutoShape 7">
              <a:extLst>
                <a:ext uri="{FF2B5EF4-FFF2-40B4-BE49-F238E27FC236}">
                  <a16:creationId xmlns:a16="http://schemas.microsoft.com/office/drawing/2014/main" id="{AC20ED51-B0BC-415E-6AC8-BCC2D1CD22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464" y="5767"/>
              <a:ext cx="1620" cy="72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1" name="AutoShape 8">
              <a:extLst>
                <a:ext uri="{FF2B5EF4-FFF2-40B4-BE49-F238E27FC236}">
                  <a16:creationId xmlns:a16="http://schemas.microsoft.com/office/drawing/2014/main" id="{02C36523-8E4F-F42D-F725-4F66AD805C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7074" y="4957"/>
              <a:ext cx="1620" cy="126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2" name="Oval 9">
              <a:extLst>
                <a:ext uri="{FF2B5EF4-FFF2-40B4-BE49-F238E27FC236}">
                  <a16:creationId xmlns:a16="http://schemas.microsoft.com/office/drawing/2014/main" id="{46982FC5-8D5F-B7E8-B125-60EFFE42F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6368"/>
              <a:ext cx="4140" cy="216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/>
              <a:r>
                <a:rPr lang="it-IT" altLang="it-IT" sz="2800">
                  <a:latin typeface="Times New Roman" panose="02020603050405020304" pitchFamily="18" charset="0"/>
                </a:rPr>
                <a:t>Immagine </a:t>
              </a:r>
              <a:r>
                <a:rPr lang="it-IT" altLang="it-IT">
                  <a:latin typeface="Times New Roman" panose="02020603050405020304" pitchFamily="18" charset="0"/>
                </a:rPr>
                <a:t>(Foto o Disegno)</a:t>
              </a:r>
              <a:endParaRPr lang="it-IT" altLang="it-IT"/>
            </a:p>
          </p:txBody>
        </p:sp>
        <p:sp>
          <p:nvSpPr>
            <p:cNvPr id="64523" name="Oval 10">
              <a:extLst>
                <a:ext uri="{FF2B5EF4-FFF2-40B4-BE49-F238E27FC236}">
                  <a16:creationId xmlns:a16="http://schemas.microsoft.com/office/drawing/2014/main" id="{C522C2FD-0015-5CB7-772D-56BD56B6E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2804"/>
              <a:ext cx="4140" cy="216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/>
              <a:r>
                <a:rPr lang="it-IT" altLang="it-IT" sz="2800">
                  <a:latin typeface="Times New Roman" panose="02020603050405020304" pitchFamily="18" charset="0"/>
                </a:rPr>
                <a:t>Parete</a:t>
              </a:r>
              <a:endParaRPr lang="it-IT" altLang="it-IT"/>
            </a:p>
          </p:txBody>
        </p:sp>
      </p:grpSp>
      <p:sp>
        <p:nvSpPr>
          <p:cNvPr id="64517" name="Oval 11">
            <a:extLst>
              <a:ext uri="{FF2B5EF4-FFF2-40B4-BE49-F238E27FC236}">
                <a16:creationId xmlns:a16="http://schemas.microsoft.com/office/drawing/2014/main" id="{ED80C399-828F-DC86-8C78-6FF91A5FA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3357564"/>
            <a:ext cx="2952750" cy="1874837"/>
          </a:xfrm>
          <a:prstGeom prst="ellipse">
            <a:avLst/>
          </a:prstGeom>
          <a:solidFill>
            <a:srgbClr val="CC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/>
            <a:r>
              <a:rPr lang="it-IT" altLang="it-IT" sz="2800">
                <a:latin typeface="Times New Roman" panose="02020603050405020304" pitchFamily="18" charset="0"/>
              </a:rPr>
              <a:t>Terreno</a:t>
            </a:r>
            <a:endParaRPr lang="it-IT" alt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D0FB5D9-021D-3966-91FF-2C9EF83C0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Parete – rilievo fotogrammetrico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74F8379-6A83-E742-3AA7-83F2AED00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102711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it-IT" altLang="it-IT" sz="1800"/>
              <a:t>per ottenere:</a:t>
            </a:r>
          </a:p>
          <a:p>
            <a:pPr eaLnBrk="1" hangingPunct="1"/>
            <a:r>
              <a:rPr lang="it-IT" altLang="it-IT" sz="1800"/>
              <a:t>Alta risoluzione spaziale (ca. 0.005 m)</a:t>
            </a:r>
          </a:p>
          <a:p>
            <a:pPr eaLnBrk="1" hangingPunct="1"/>
            <a:r>
              <a:rPr lang="it-IT" altLang="it-IT" sz="1800"/>
              <a:t>Elevata accuratezza geometrica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FE817BE0-AB54-C6CB-6AAD-720D8F224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2924176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/>
              <a:t>è necessario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056DCA7E-D098-8A1A-8601-2353C5379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5103814"/>
            <a:ext cx="3744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Calibrazione della camera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555A5463-9464-73D5-0111-405C98888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3573463"/>
            <a:ext cx="4032250" cy="863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Rilievo topografico di appoggio</a:t>
            </a:r>
          </a:p>
          <a:p>
            <a:pPr eaLnBrk="1" hangingPunct="1">
              <a:spcBef>
                <a:spcPct val="50000"/>
              </a:spcBef>
            </a:pPr>
            <a:endParaRPr lang="it-IT" altLang="it-IT"/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7D66297D-8EE5-AD1C-E502-44D25802F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8" y="5014914"/>
            <a:ext cx="338455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TPS:76 punti naturali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Accuratezza: qualche mm (punti naturali)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06154EC8-2A89-FFDE-ED29-04CFD9E93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5464176"/>
            <a:ext cx="3384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6 strisciate di 5/6 fotogrammi</a:t>
            </a:r>
          </a:p>
        </p:txBody>
      </p:sp>
      <p:sp>
        <p:nvSpPr>
          <p:cNvPr id="65545" name="Rectangle 10">
            <a:extLst>
              <a:ext uri="{FF2B5EF4-FFF2-40B4-BE49-F238E27FC236}">
                <a16:creationId xmlns:a16="http://schemas.microsoft.com/office/drawing/2014/main" id="{AED081F7-8509-3655-BF40-D614E08F0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3573463"/>
            <a:ext cx="4537075" cy="863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Immagini ad alta risoluzione (12 Mp) 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e a breve distanza (ca. 30m)</a:t>
            </a:r>
          </a:p>
        </p:txBody>
      </p:sp>
      <p:sp>
        <p:nvSpPr>
          <p:cNvPr id="65546" name="AutoShape 11">
            <a:extLst>
              <a:ext uri="{FF2B5EF4-FFF2-40B4-BE49-F238E27FC236}">
                <a16:creationId xmlns:a16="http://schemas.microsoft.com/office/drawing/2014/main" id="{9C579E6C-AFEC-8310-559B-7B97ABE5D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0" y="4305121"/>
            <a:ext cx="366960" cy="481370"/>
          </a:xfrm>
          <a:prstGeom prst="downArrow">
            <a:avLst>
              <a:gd name="adj1" fmla="val 50000"/>
              <a:gd name="adj2" fmla="val 45696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5547" name="AutoShape 12">
            <a:extLst>
              <a:ext uri="{FF2B5EF4-FFF2-40B4-BE49-F238E27FC236}">
                <a16:creationId xmlns:a16="http://schemas.microsoft.com/office/drawing/2014/main" id="{F954F399-B4A5-799A-7917-8D4D595B4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447996"/>
            <a:ext cx="366960" cy="481370"/>
          </a:xfrm>
          <a:prstGeom prst="downArrow">
            <a:avLst>
              <a:gd name="adj1" fmla="val 50000"/>
              <a:gd name="adj2" fmla="val 45696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DB49916-F624-5BAB-D00E-AC8B5E62D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Calibrazione - I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F4BD803C-2CFB-82E5-544E-27D3BB08D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852739"/>
            <a:ext cx="849788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/>
            <a:r>
              <a:rPr lang="it-IT" altLang="it-IT"/>
              <a:t>prove per:</a:t>
            </a:r>
          </a:p>
          <a:p>
            <a:pPr eaLnBrk="1" hangingPunct="1"/>
            <a:r>
              <a:rPr lang="it-IT" altLang="it-IT"/>
              <a:t>1. mettere a confronto </a:t>
            </a:r>
            <a:r>
              <a:rPr lang="it-IT" altLang="it-IT">
                <a:solidFill>
                  <a:srgbClr val="990000"/>
                </a:solidFill>
              </a:rPr>
              <a:t>software di calibrazione commerciali</a:t>
            </a:r>
            <a:r>
              <a:rPr lang="it-IT" altLang="it-IT"/>
              <a:t> e di ricerca</a:t>
            </a:r>
          </a:p>
          <a:p>
            <a:pPr eaLnBrk="1" hangingPunct="1"/>
            <a:r>
              <a:rPr lang="it-IT" altLang="it-IT"/>
              <a:t>2. mettere a confronto </a:t>
            </a:r>
            <a:r>
              <a:rPr lang="it-IT" altLang="it-IT">
                <a:solidFill>
                  <a:srgbClr val="990000"/>
                </a:solidFill>
              </a:rPr>
              <a:t>metodi di calibrazione diversi</a:t>
            </a:r>
            <a:r>
              <a:rPr lang="it-IT" altLang="it-IT"/>
              <a:t> (calibrazione con griglia ed auto calibrazione)</a:t>
            </a:r>
          </a:p>
          <a:p>
            <a:pPr eaLnBrk="1" hangingPunct="1"/>
            <a:r>
              <a:rPr lang="it-IT" altLang="it-IT"/>
              <a:t>3. studiare il </a:t>
            </a:r>
            <a:r>
              <a:rPr lang="it-IT" altLang="it-IT">
                <a:solidFill>
                  <a:srgbClr val="990000"/>
                </a:solidFill>
              </a:rPr>
              <a:t>rapporto</a:t>
            </a:r>
            <a:r>
              <a:rPr lang="it-IT" altLang="it-IT"/>
              <a:t> tra </a:t>
            </a:r>
            <a:r>
              <a:rPr lang="it-IT" altLang="it-IT">
                <a:solidFill>
                  <a:srgbClr val="990000"/>
                </a:solidFill>
              </a:rPr>
              <a:t>processo di formazione</a:t>
            </a:r>
            <a:r>
              <a:rPr lang="it-IT" altLang="it-IT"/>
              <a:t> delle immagini e risultati della calibrazione</a:t>
            </a:r>
          </a:p>
          <a:p>
            <a:pPr eaLnBrk="1" hangingPunct="1"/>
            <a:r>
              <a:rPr lang="it-IT" altLang="it-IT"/>
              <a:t>4. valutare </a:t>
            </a:r>
            <a:r>
              <a:rPr lang="it-IT" altLang="it-IT">
                <a:solidFill>
                  <a:srgbClr val="990000"/>
                </a:solidFill>
              </a:rPr>
              <a:t>l’andamento delle distorsioni</a:t>
            </a:r>
            <a:r>
              <a:rPr lang="it-IT" altLang="it-IT"/>
              <a:t> nei diversi canali di colore che compongono l’immagine RGB</a:t>
            </a:r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FEC9AFC4-3F05-C1E1-5EF4-4A06472DB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341439"/>
            <a:ext cx="847539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Processo necessario a determinare la geometria interna della camera:</a:t>
            </a:r>
          </a:p>
          <a:p>
            <a:pPr eaLnBrk="1" hangingPunct="1"/>
            <a:r>
              <a:rPr lang="it-IT" altLang="it-IT"/>
              <a:t>Lunghezza focale</a:t>
            </a:r>
          </a:p>
          <a:p>
            <a:pPr eaLnBrk="1" hangingPunct="1"/>
            <a:r>
              <a:rPr lang="it-IT" altLang="it-IT"/>
              <a:t>Punto principale</a:t>
            </a:r>
          </a:p>
          <a:p>
            <a:pPr eaLnBrk="1" hangingPunct="1"/>
            <a:r>
              <a:rPr lang="it-IT" altLang="it-IT"/>
              <a:t>Parametri di distorsione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2008-12-02_14-34-28-890">
            <a:extLst>
              <a:ext uri="{FF2B5EF4-FFF2-40B4-BE49-F238E27FC236}">
                <a16:creationId xmlns:a16="http://schemas.microsoft.com/office/drawing/2014/main" id="{1C4A7675-C9B3-E90D-6547-4000F43D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341438"/>
            <a:ext cx="281940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5">
            <a:extLst>
              <a:ext uri="{FF2B5EF4-FFF2-40B4-BE49-F238E27FC236}">
                <a16:creationId xmlns:a16="http://schemas.microsoft.com/office/drawing/2014/main" id="{8B08DD3C-7D5F-91E7-48A8-AFA7F899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1268413"/>
            <a:ext cx="4608513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Camera digitale: </a:t>
            </a:r>
            <a:r>
              <a:rPr lang="it-IT" altLang="it-IT" sz="1800" u="sng"/>
              <a:t>Canon Eos 450D</a:t>
            </a:r>
            <a:endParaRPr lang="it-IT" altLang="it-IT" sz="1800"/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Sensore CMOS / 22,2 x 14,8 mm (Rapporto 3:2) 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 Pixel effettivi Ca. 12 megapixel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Registrazione simultanea RAW + JPEG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it-IT" sz="1800"/>
              <a:t>Focale: 55mm</a:t>
            </a:r>
            <a:endParaRPr lang="it-IT" altLang="it-IT" sz="1800"/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018614EA-4DE4-F8EC-CF3D-2B919C8A0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620713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600">
                <a:solidFill>
                  <a:srgbClr val="006600"/>
                </a:solidFill>
              </a:rPr>
              <a:t>Calibrazione - II</a:t>
            </a:r>
          </a:p>
        </p:txBody>
      </p:sp>
      <p:sp>
        <p:nvSpPr>
          <p:cNvPr id="67589" name="Rectangle 8">
            <a:extLst>
              <a:ext uri="{FF2B5EF4-FFF2-40B4-BE49-F238E27FC236}">
                <a16:creationId xmlns:a16="http://schemas.microsoft.com/office/drawing/2014/main" id="{4BD83B53-5E4E-76DB-CBC6-5F8999B17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54539"/>
            <a:ext cx="8497888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it-IT" altLang="it-IT" sz="1800"/>
              <a:t>Metodo più usato: </a:t>
            </a:r>
            <a:r>
              <a:rPr lang="it-IT" altLang="it-IT" sz="1800">
                <a:solidFill>
                  <a:srgbClr val="990000"/>
                </a:solidFill>
              </a:rPr>
              <a:t>bundle adjustment </a:t>
            </a:r>
            <a:r>
              <a:rPr lang="it-IT" altLang="it-IT" sz="1800"/>
              <a:t>(stelle proiettive), stima contemporanea dei parametri riferiti ad un numero elevato di fotogrammi, variabile in base all’approccio utilizzato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DPP_0003">
            <a:extLst>
              <a:ext uri="{FF2B5EF4-FFF2-40B4-BE49-F238E27FC236}">
                <a16:creationId xmlns:a16="http://schemas.microsoft.com/office/drawing/2014/main" id="{30BEDF57-E0BD-D1F8-DE23-83F8A15B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00214"/>
            <a:ext cx="2935288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2">
            <a:extLst>
              <a:ext uri="{FF2B5EF4-FFF2-40B4-BE49-F238E27FC236}">
                <a16:creationId xmlns:a16="http://schemas.microsoft.com/office/drawing/2014/main" id="{C419C279-B8D5-359F-0C43-7039A52C0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52513"/>
            <a:ext cx="4643438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9017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423988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946275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468563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925763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3382963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840163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4297363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 u="sng"/>
              <a:t>Calibrazione con pattern:</a:t>
            </a:r>
            <a:r>
              <a:rPr lang="it-IT" altLang="it-IT" sz="1800"/>
              <a:t>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griglia o elementi sparsi  2D/3D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processo indipendente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800"/>
              <a:t>Approcci: 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it-IT" altLang="it-IT" sz="1800"/>
              <a:t> Le immagini usate non hanno alcuna informazione sulla geometria della scena (Photomodeler e iWitess); elevato numero di fotogrammi.</a:t>
            </a:r>
          </a:p>
          <a:p>
            <a:pPr eaLnBrk="1" hangingPunct="1">
              <a:spcBef>
                <a:spcPct val="0"/>
              </a:spcBef>
            </a:pPr>
            <a:endParaRPr lang="it-IT" altLang="it-IT" sz="1800"/>
          </a:p>
          <a:p>
            <a:pPr eaLnBrk="1" hangingPunct="1">
              <a:spcBef>
                <a:spcPct val="0"/>
              </a:spcBef>
            </a:pPr>
            <a:r>
              <a:rPr lang="it-IT" altLang="it-IT" sz="1800"/>
              <a:t> 2. Le immagini prese sulla base di una griglia regolare (PiCalib) permettono di costruire una tabella con le coordinate oggetto e le corrispondenti coordinate immagine.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800"/>
              <a:t>In questo caso il numero dei fotogrammi è ridotto (3-5; il software conosce la geometria della griglia).</a:t>
            </a:r>
          </a:p>
        </p:txBody>
      </p:sp>
      <p:sp>
        <p:nvSpPr>
          <p:cNvPr id="69636" name="Text Box 3">
            <a:extLst>
              <a:ext uri="{FF2B5EF4-FFF2-40B4-BE49-F238E27FC236}">
                <a16:creationId xmlns:a16="http://schemas.microsoft.com/office/drawing/2014/main" id="{A6317384-7908-32A3-0958-88A95FC5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566738"/>
            <a:ext cx="874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2400">
                <a:solidFill>
                  <a:srgbClr val="006600"/>
                </a:solidFill>
              </a:rPr>
              <a:t>Tecniche di calibrazione basate sul Bundle Adjustment</a:t>
            </a:r>
          </a:p>
        </p:txBody>
      </p:sp>
      <p:sp>
        <p:nvSpPr>
          <p:cNvPr id="69637" name="Rectangle 4">
            <a:extLst>
              <a:ext uri="{FF2B5EF4-FFF2-40B4-BE49-F238E27FC236}">
                <a16:creationId xmlns:a16="http://schemas.microsoft.com/office/drawing/2014/main" id="{322C8B46-5F5E-C980-E12C-C86377839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268413"/>
            <a:ext cx="4572000" cy="322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 u="sng"/>
              <a:t>Auto calibrazione</a:t>
            </a:r>
            <a:r>
              <a:rPr lang="it-IT" altLang="it-IT" sz="1800"/>
              <a:t>: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non usa griglie e/o altri elementi</a:t>
            </a:r>
          </a:p>
          <a:p>
            <a:pPr eaLnBrk="1" hangingPunct="1"/>
            <a:r>
              <a:rPr lang="it-IT" altLang="it-IT" sz="1800"/>
              <a:t>Si utilizzano gli stessi fotogrammi utilizzati per la ricostruzione della scena da restituire (processo non indipendente)</a:t>
            </a:r>
          </a:p>
          <a:p>
            <a:pPr eaLnBrk="1" hangingPunct="1"/>
            <a:r>
              <a:rPr lang="it-IT" altLang="it-IT" sz="1800"/>
              <a:t>Approccio molto flessibile: prove sperimentali danno esiti contrastanti circa l’affidabilità dei risultati.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Legato fortemente alle modalità di presa dei fotogrammi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504" name="Group 96">
            <a:extLst>
              <a:ext uri="{FF2B5EF4-FFF2-40B4-BE49-F238E27FC236}">
                <a16:creationId xmlns:a16="http://schemas.microsoft.com/office/drawing/2014/main" id="{DCA346F0-66F2-BFB4-8442-C4B4194F300F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919289" y="1125538"/>
          <a:ext cx="8302625" cy="5212038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158827890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922029789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98401515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856502422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63278477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8499605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2815850438"/>
                    </a:ext>
                  </a:extLst>
                </a:gridCol>
              </a:tblGrid>
              <a:tr h="1005779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Parametri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Photomodeler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Dimensioni Pixel calcolata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PI –Calib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Coord. ogg. note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Dimensioni Pixel calcolata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PI –Calib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Coord. ogg. note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Dimensioni Pixel vincolata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IWitness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Dimensioni Pixel calcolata</a:t>
                      </a:r>
                      <a:endParaRPr kumimoji="0" lang="en-GB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Imatest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TriDmetriX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283020"/>
                  </a:ext>
                </a:extLst>
              </a:tr>
              <a:tr h="118864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Note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12 imm.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Rotazione macchinaGriglia di calibrazione 2D (A0)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 imm. Jpg solo orizzontali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Griglia di calibrazione 2D (A0)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 imm. Jpg solo orizzontali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Griglia di calibrazione 2D (A0)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13 imm.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Rotazione macchinaTarget  area 6 mq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 imm.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Individuazione linee Griglia di calibrazione 2D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 imm.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Individuazione linee di fuga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614825"/>
                  </a:ext>
                </a:extLst>
              </a:tr>
              <a:tr h="45717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focale (mm)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53.28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55.30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53.25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53.01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55 (dai metadata)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586664"/>
                  </a:ext>
                </a:extLst>
              </a:tr>
              <a:tr h="27430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xp (mm)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11.48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11.10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847259"/>
                  </a:ext>
                </a:extLst>
              </a:tr>
              <a:tr h="27430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yp (mm)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7.77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7.49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7.65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883489"/>
                  </a:ext>
                </a:extLst>
              </a:tr>
              <a:tr h="27430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k1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-2.636 e-005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-2.2175 e-005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-2.3914 e-005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-3.628 e-005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1.75e-005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Viene indicato solo un “K”come fattore di correzione alla distorsione </a:t>
                      </a:r>
                      <a:b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</a:b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-2.2113 e-009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797610"/>
                  </a:ext>
                </a:extLst>
              </a:tr>
              <a:tr h="27430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k2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-4.785 e-008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-2.7148 e-008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-3.1574 e-008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7.1233 e-008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41016"/>
                  </a:ext>
                </a:extLst>
              </a:tr>
              <a:tr h="27430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1.097 e-005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3.9173 e-005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4.0749 e-005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9.5324 e-006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0.0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39891"/>
                  </a:ext>
                </a:extLst>
              </a:tr>
              <a:tr h="7314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-2.500 e-005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8.7422 e-008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9.0184 e-008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1.5585 e-005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0.0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41290"/>
                  </a:ext>
                </a:extLst>
              </a:tr>
              <a:tr h="45717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dim pixel (μm)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5.2*5.2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5.4*5.4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5.2*5.2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(imposto)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5.2*5.2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471649"/>
                  </a:ext>
                </a:extLst>
              </a:tr>
            </a:tbl>
          </a:graphicData>
        </a:graphic>
      </p:graphicFrame>
      <p:sp>
        <p:nvSpPr>
          <p:cNvPr id="70745" name="Rectangle 89">
            <a:extLst>
              <a:ext uri="{FF2B5EF4-FFF2-40B4-BE49-F238E27FC236}">
                <a16:creationId xmlns:a16="http://schemas.microsoft.com/office/drawing/2014/main" id="{FEBF28B5-BEF4-1083-381E-53C73A9B5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263525"/>
            <a:ext cx="8229600" cy="946150"/>
          </a:xfrm>
          <a:noFill/>
        </p:spPr>
        <p:txBody>
          <a:bodyPr/>
          <a:lstStyle/>
          <a:p>
            <a:pPr eaLnBrk="1" hangingPunct="1"/>
            <a:r>
              <a:rPr lang="it-IT" altLang="it-IT" sz="2800"/>
              <a:t>Calibrazione – III</a:t>
            </a:r>
            <a:br>
              <a:rPr lang="it-IT" altLang="it-IT" sz="2800"/>
            </a:br>
            <a:r>
              <a:rPr lang="it-IT" altLang="it-IT" sz="2800"/>
              <a:t> Calibrazione indipendente: confronto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8">
            <a:extLst>
              <a:ext uri="{FF2B5EF4-FFF2-40B4-BE49-F238E27FC236}">
                <a16:creationId xmlns:a16="http://schemas.microsoft.com/office/drawing/2014/main" id="{960CAD4C-58F8-562B-47B9-56DBE5F3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4825" y="620714"/>
            <a:ext cx="8229600" cy="822325"/>
          </a:xfrm>
          <a:noFill/>
        </p:spPr>
        <p:txBody>
          <a:bodyPr/>
          <a:lstStyle/>
          <a:p>
            <a:pPr eaLnBrk="1" hangingPunct="1"/>
            <a:r>
              <a:rPr lang="it-IT" altLang="it-IT" sz="2400"/>
              <a:t>Calibrazione – IIII</a:t>
            </a:r>
            <a:br>
              <a:rPr lang="it-IT" altLang="it-IT" sz="2400"/>
            </a:br>
            <a:r>
              <a:rPr lang="it-IT" altLang="it-IT" sz="2400"/>
              <a:t> Confronto tra software: Distorsione radiale</a:t>
            </a:r>
          </a:p>
        </p:txBody>
      </p:sp>
      <p:graphicFrame>
        <p:nvGraphicFramePr>
          <p:cNvPr id="71683" name="Object 55">
            <a:extLst>
              <a:ext uri="{FF2B5EF4-FFF2-40B4-BE49-F238E27FC236}">
                <a16:creationId xmlns:a16="http://schemas.microsoft.com/office/drawing/2014/main" id="{CDA7AFAC-1F42-1338-AE05-FDF1B2B1BE49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182814" y="1600201"/>
          <a:ext cx="8485187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fico" r:id="rId3" imgW="9534525" imgH="4848225" progId="Excel.Chart.8">
                  <p:embed/>
                </p:oleObj>
              </mc:Choice>
              <mc:Fallback>
                <p:oleObj name="Grafico" r:id="rId3" imgW="9534525" imgH="4848225" progId="Excel.Chart.8">
                  <p:embed/>
                  <p:pic>
                    <p:nvPicPr>
                      <p:cNvPr id="71683" name="Object 55">
                        <a:extLst>
                          <a:ext uri="{FF2B5EF4-FFF2-40B4-BE49-F238E27FC236}">
                            <a16:creationId xmlns:a16="http://schemas.microsoft.com/office/drawing/2014/main" id="{CDA7AFAC-1F42-1338-AE05-FDF1B2B1BE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4" y="1600201"/>
                        <a:ext cx="8485187" cy="431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4">
            <a:extLst>
              <a:ext uri="{FF2B5EF4-FFF2-40B4-BE49-F238E27FC236}">
                <a16:creationId xmlns:a16="http://schemas.microsoft.com/office/drawing/2014/main" id="{CCE43C80-F5C6-CD7F-E70D-CF89EBF56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4787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it-IT" altLang="it-IT" sz="1800"/>
          </a:p>
        </p:txBody>
      </p:sp>
      <p:graphicFrame>
        <p:nvGraphicFramePr>
          <p:cNvPr id="159866" name="Group 122">
            <a:extLst>
              <a:ext uri="{FF2B5EF4-FFF2-40B4-BE49-F238E27FC236}">
                <a16:creationId xmlns:a16="http://schemas.microsoft.com/office/drawing/2014/main" id="{C0E6C3F8-353E-0C0C-D8E0-8D0646EAEC1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27350" y="4292600"/>
          <a:ext cx="4038600" cy="1901826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289953724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86947874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distanza radiale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13(mm)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628868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Δr(μm)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275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PI-Calib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-4.52E+00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0755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iWitness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-4.95E+00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936041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Photomodeler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-4.25E+00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53325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Imatest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2.87E+00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1971"/>
                  </a:ext>
                </a:extLst>
              </a:tr>
            </a:tbl>
          </a:graphicData>
        </a:graphic>
      </p:graphicFrame>
      <p:grpSp>
        <p:nvGrpSpPr>
          <p:cNvPr id="71708" name="Group 123">
            <a:extLst>
              <a:ext uri="{FF2B5EF4-FFF2-40B4-BE49-F238E27FC236}">
                <a16:creationId xmlns:a16="http://schemas.microsoft.com/office/drawing/2014/main" id="{7740E9DB-97F6-E78D-2897-8B3B5421DADF}"/>
              </a:ext>
            </a:extLst>
          </p:cNvPr>
          <p:cNvGrpSpPr>
            <a:grpSpLocks/>
          </p:cNvGrpSpPr>
          <p:nvPr/>
        </p:nvGrpSpPr>
        <p:grpSpPr bwMode="auto">
          <a:xfrm>
            <a:off x="8616951" y="1341439"/>
            <a:ext cx="1800225" cy="1800225"/>
            <a:chOff x="1134" y="1417"/>
            <a:chExt cx="2835" cy="2835"/>
          </a:xfrm>
        </p:grpSpPr>
        <p:sp>
          <p:nvSpPr>
            <p:cNvPr id="71709" name="Oval 124">
              <a:extLst>
                <a:ext uri="{FF2B5EF4-FFF2-40B4-BE49-F238E27FC236}">
                  <a16:creationId xmlns:a16="http://schemas.microsoft.com/office/drawing/2014/main" id="{90E371C4-E10D-F4B1-A523-D94E2919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1417"/>
              <a:ext cx="2835" cy="2835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71710" name="Rectangle 125">
              <a:extLst>
                <a:ext uri="{FF2B5EF4-FFF2-40B4-BE49-F238E27FC236}">
                  <a16:creationId xmlns:a16="http://schemas.microsoft.com/office/drawing/2014/main" id="{D8261509-BB53-E2AC-3B84-900EB151E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2137"/>
              <a:ext cx="1984" cy="136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71711" name="Rectangle 126">
              <a:extLst>
                <a:ext uri="{FF2B5EF4-FFF2-40B4-BE49-F238E27FC236}">
                  <a16:creationId xmlns:a16="http://schemas.microsoft.com/office/drawing/2014/main" id="{AE9CE2E6-D9EF-E19F-BB99-956C6436D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418"/>
              <a:ext cx="1247" cy="794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58C66BC-3888-F0A5-D798-CA395866C0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773113"/>
            <a:ext cx="8362950" cy="457200"/>
          </a:xfrm>
        </p:spPr>
        <p:txBody>
          <a:bodyPr/>
          <a:lstStyle/>
          <a:p>
            <a:pPr eaLnBrk="1" hangingPunct="1"/>
            <a:r>
              <a:rPr lang="it-IT" altLang="it-IT" sz="2400"/>
              <a:t>Calibrazione indipendente ed autocalibrazione: confronto</a:t>
            </a:r>
          </a:p>
        </p:txBody>
      </p:sp>
      <p:sp>
        <p:nvSpPr>
          <p:cNvPr id="73731" name="Rectangle 51">
            <a:extLst>
              <a:ext uri="{FF2B5EF4-FFF2-40B4-BE49-F238E27FC236}">
                <a16:creationId xmlns:a16="http://schemas.microsoft.com/office/drawing/2014/main" id="{9721576C-C633-C3BB-CFBC-799EE986385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629400" y="1989139"/>
            <a:ext cx="4038600" cy="530225"/>
          </a:xfrm>
          <a:noFill/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</a:pPr>
            <a:r>
              <a:rPr lang="it-IT" altLang="it-IT" sz="1800"/>
              <a:t>stessi fotogrammi utilizzati per l’orientamento del blocco 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0FD0F613-4D06-3121-B169-43D3F059A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29138" y="10202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it-IT" altLang="it-IT" sz="1800">
              <a:latin typeface="Arial" panose="020B0604020202020204" pitchFamily="34" charset="0"/>
            </a:endParaRPr>
          </a:p>
        </p:txBody>
      </p:sp>
      <p:graphicFrame>
        <p:nvGraphicFramePr>
          <p:cNvPr id="148669" name="Group 189">
            <a:extLst>
              <a:ext uri="{FF2B5EF4-FFF2-40B4-BE49-F238E27FC236}">
                <a16:creationId xmlns:a16="http://schemas.microsoft.com/office/drawing/2014/main" id="{662DADEB-9671-654E-D088-1D7334311FF2}"/>
              </a:ext>
            </a:extLst>
          </p:cNvPr>
          <p:cNvGraphicFramePr>
            <a:graphicFrameLocks noGrp="1"/>
          </p:cNvGraphicFramePr>
          <p:nvPr/>
        </p:nvGraphicFramePr>
        <p:xfrm>
          <a:off x="1631950" y="2636838"/>
          <a:ext cx="5761038" cy="3422650"/>
        </p:xfrm>
        <a:graphic>
          <a:graphicData uri="http://schemas.openxmlformats.org/drawingml/2006/table">
            <a:tbl>
              <a:tblPr/>
              <a:tblGrid>
                <a:gridCol w="1512888">
                  <a:extLst>
                    <a:ext uri="{9D8B030D-6E8A-4147-A177-3AD203B41FA5}">
                      <a16:colId xmlns:a16="http://schemas.microsoft.com/office/drawing/2014/main" val="407960635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3952600765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541121498"/>
                    </a:ext>
                  </a:extLst>
                </a:gridCol>
              </a:tblGrid>
              <a:tr h="5238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Parametri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Photomodeler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Calibrazione indipendente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Photomodeler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Autocalibrazione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61374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Note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12 immagini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Rotazione macchina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Griglia di calibrazione 2D (A0)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 immagini Jpg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No rotazione macchina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Parete Forma Urbis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832084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c (mm)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53.28 (0.021)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54.81 (0.631)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10514"/>
                  </a:ext>
                </a:extLst>
              </a:tr>
              <a:tr h="3016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xp (mm)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11.21 (0.053)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11.57 (0.164)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06760"/>
                  </a:ext>
                </a:extLst>
              </a:tr>
              <a:tr h="2190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yp (mm)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7.20 (0.057)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6.73 (0.054)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98998"/>
                  </a:ext>
                </a:extLst>
              </a:tr>
              <a:tr h="18891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k1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-2.636 e-005 (4.3e-6)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-1.82e-006 (3.3e-5)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69389"/>
                  </a:ext>
                </a:extLst>
              </a:tr>
              <a:tr h="2127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k2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-4.785 e-008 (3.4e-8)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-9.58e-008 (1.7e-7)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2464"/>
                  </a:ext>
                </a:extLst>
              </a:tr>
              <a:tr h="1730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1.097 e-005 (8.0e-6)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2.55e-006 (3.9e-5)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3951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p2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-2.500 e-005 (8.3e-6)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1.75e-004 (4.0e-5)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61068"/>
                  </a:ext>
                </a:extLst>
              </a:tr>
              <a:tr h="3111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dim. pixel (</a:t>
                      </a:r>
                      <a:r>
                        <a:rPr kumimoji="0" lang="el-GR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5.2*5.2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Times New Roman" panose="02020603050405020304" pitchFamily="18" charset="0"/>
                        </a:rPr>
                        <a:t>5.2*5.2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07392"/>
                  </a:ext>
                </a:extLst>
              </a:tr>
            </a:tbl>
          </a:graphicData>
        </a:graphic>
      </p:graphicFrame>
      <p:sp>
        <p:nvSpPr>
          <p:cNvPr id="73779" name="Rectangle 50">
            <a:extLst>
              <a:ext uri="{FF2B5EF4-FFF2-40B4-BE49-F238E27FC236}">
                <a16:creationId xmlns:a16="http://schemas.microsoft.com/office/drawing/2014/main" id="{5CE18AC7-34D3-D488-8791-66597E8AA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2640014"/>
            <a:ext cx="3133725" cy="3671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it-IT" altLang="it-IT" sz="1800">
                <a:cs typeface="Times New Roman" panose="02020603050405020304" pitchFamily="18" charset="0"/>
              </a:rPr>
              <a:t>Risultati:</a:t>
            </a:r>
          </a:p>
          <a:p>
            <a:pPr algn="just" eaLnBrk="1" hangingPunct="1">
              <a:spcBef>
                <a:spcPct val="0"/>
              </a:spcBef>
            </a:pPr>
            <a:r>
              <a:rPr lang="it-IT" altLang="it-IT" sz="1800">
                <a:cs typeface="Times New Roman" panose="02020603050405020304" pitchFamily="18" charset="0"/>
              </a:rPr>
              <a:t>autocalibrazione: valori analoghi o peggiori (in genere di un ordine di grandezza) in termini di deviazione standard, dovuti a:</a:t>
            </a:r>
          </a:p>
          <a:p>
            <a:pPr algn="just" eaLnBrk="1" hangingPunct="1">
              <a:spcBef>
                <a:spcPct val="0"/>
              </a:spcBef>
            </a:pPr>
            <a:r>
              <a:rPr lang="it-IT" altLang="it-IT" sz="1800">
                <a:cs typeface="Times New Roman" panose="02020603050405020304" pitchFamily="18" charset="0"/>
              </a:rPr>
              <a:t>geometria delle prese non ottimale</a:t>
            </a:r>
          </a:p>
          <a:p>
            <a:pPr algn="just" eaLnBrk="1" hangingPunct="1">
              <a:spcBef>
                <a:spcPct val="0"/>
              </a:spcBef>
            </a:pPr>
            <a:r>
              <a:rPr lang="it-IT" altLang="it-IT" sz="1800">
                <a:cs typeface="Times New Roman" panose="02020603050405020304" pitchFamily="18" charset="0"/>
              </a:rPr>
              <a:t>mancanza di prese ruotate di ±90°</a:t>
            </a:r>
          </a:p>
          <a:p>
            <a:pPr algn="just" eaLnBrk="1" hangingPunct="1">
              <a:spcBef>
                <a:spcPct val="0"/>
              </a:spcBef>
            </a:pPr>
            <a:r>
              <a:rPr lang="it-IT" altLang="it-IT" sz="1800">
                <a:cs typeface="Times New Roman" panose="02020603050405020304" pitchFamily="18" charset="0"/>
              </a:rPr>
              <a:t>sola presenza di punti naturali e non di mire </a:t>
            </a:r>
            <a:endParaRPr lang="it-IT" altLang="it-IT" sz="1800"/>
          </a:p>
        </p:txBody>
      </p:sp>
      <p:sp>
        <p:nvSpPr>
          <p:cNvPr id="73780" name="Rectangle 53">
            <a:extLst>
              <a:ext uri="{FF2B5EF4-FFF2-40B4-BE49-F238E27FC236}">
                <a16:creationId xmlns:a16="http://schemas.microsoft.com/office/drawing/2014/main" id="{042C790E-A4A5-45E8-68BC-F4CDE8A4E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2133601"/>
            <a:ext cx="3203575" cy="31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it-IT" altLang="it-IT" sz="1800"/>
              <a:t>progetto indipendente</a:t>
            </a:r>
          </a:p>
        </p:txBody>
      </p:sp>
      <p:sp>
        <p:nvSpPr>
          <p:cNvPr id="73781" name="Rectangle 54">
            <a:extLst>
              <a:ext uri="{FF2B5EF4-FFF2-40B4-BE49-F238E27FC236}">
                <a16:creationId xmlns:a16="http://schemas.microsoft.com/office/drawing/2014/main" id="{9BDB0900-D9F8-7386-21B5-32B9FE475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484314"/>
            <a:ext cx="767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i parametri dell’orientamento interno sono determinati tramite:</a:t>
            </a:r>
          </a:p>
        </p:txBody>
      </p:sp>
      <p:sp>
        <p:nvSpPr>
          <p:cNvPr id="73782" name="Line 147">
            <a:extLst>
              <a:ext uri="{FF2B5EF4-FFF2-40B4-BE49-F238E27FC236}">
                <a16:creationId xmlns:a16="http://schemas.microsoft.com/office/drawing/2014/main" id="{62FCF032-6763-1EB7-8246-6F4F696853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1314" y="1844676"/>
            <a:ext cx="1584325" cy="2889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73783" name="Line 148">
            <a:extLst>
              <a:ext uri="{FF2B5EF4-FFF2-40B4-BE49-F238E27FC236}">
                <a16:creationId xmlns:a16="http://schemas.microsoft.com/office/drawing/2014/main" id="{CE47122B-3A20-6638-713D-1E9FDB2B9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538" y="1844675"/>
            <a:ext cx="647700" cy="4318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226D5522-390B-7543-7608-16D78A9228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74825" y="1268414"/>
            <a:ext cx="2520950" cy="4270375"/>
          </a:xfrm>
          <a:noFill/>
        </p:spPr>
        <p:txBody>
          <a:bodyPr/>
          <a:lstStyle/>
          <a:p>
            <a:pPr marL="0" indent="0"/>
            <a:r>
              <a:rPr lang="it-IT" altLang="it-IT" sz="1800"/>
              <a:t>Orientamento dello stesso blocco utilizzando i parametri di orientamento interno ottenuti dai vari software di calibrazione</a:t>
            </a:r>
          </a:p>
          <a:p>
            <a:pPr marL="0" indent="0"/>
            <a:endParaRPr lang="it-IT" altLang="it-IT" sz="1800"/>
          </a:p>
          <a:p>
            <a:pPr marL="0" indent="0"/>
            <a:r>
              <a:rPr lang="it-IT" altLang="it-IT" sz="1800"/>
              <a:t>Erdas LPS 9.0</a:t>
            </a:r>
          </a:p>
          <a:p>
            <a:pPr marL="0" indent="0"/>
            <a:r>
              <a:rPr lang="it-IT" altLang="it-IT" sz="1800"/>
              <a:t>18 GCP</a:t>
            </a:r>
          </a:p>
          <a:p>
            <a:pPr marL="0" indent="0"/>
            <a:r>
              <a:rPr lang="it-IT" altLang="it-IT" sz="1800"/>
              <a:t>8 CP</a:t>
            </a:r>
          </a:p>
          <a:p>
            <a:pPr marL="0" indent="0"/>
            <a:r>
              <a:rPr lang="it-IT" altLang="it-IT" sz="1800"/>
              <a:t>7 fotogrammi parete</a:t>
            </a:r>
          </a:p>
          <a:p>
            <a:pPr marL="0" indent="0"/>
            <a:r>
              <a:rPr lang="it-IT" altLang="it-IT" sz="1800"/>
              <a:t>Forma Urbis</a:t>
            </a:r>
          </a:p>
        </p:txBody>
      </p:sp>
      <p:pic>
        <p:nvPicPr>
          <p:cNvPr id="74755" name="Picture 4" descr="2008-12-04_12-31-37-093">
            <a:extLst>
              <a:ext uri="{FF2B5EF4-FFF2-40B4-BE49-F238E27FC236}">
                <a16:creationId xmlns:a16="http://schemas.microsoft.com/office/drawing/2014/main" id="{12CB093E-72C5-A71D-8BE1-CF9F6E144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981076"/>
            <a:ext cx="6030912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5">
            <a:extLst>
              <a:ext uri="{FF2B5EF4-FFF2-40B4-BE49-F238E27FC236}">
                <a16:creationId xmlns:a16="http://schemas.microsoft.com/office/drawing/2014/main" id="{A91A5E12-A252-E7EC-322B-6D54A5497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5949951"/>
            <a:ext cx="417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residui nello spazio oggetto </a:t>
            </a:r>
          </a:p>
        </p:txBody>
      </p:sp>
      <p:sp>
        <p:nvSpPr>
          <p:cNvPr id="74757" name="Rectangle 6">
            <a:extLst>
              <a:ext uri="{FF2B5EF4-FFF2-40B4-BE49-F238E27FC236}">
                <a16:creationId xmlns:a16="http://schemas.microsoft.com/office/drawing/2014/main" id="{45858109-5AF3-3695-654A-17395FB91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4" y="476251"/>
            <a:ext cx="867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2800">
                <a:solidFill>
                  <a:srgbClr val="006600"/>
                </a:solidFill>
              </a:rPr>
              <a:t>Verifica risultati calibrazioni indipendenti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46027D5-D803-62A4-2C7D-250D2BC5D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0"/>
            <a:ext cx="8229600" cy="457200"/>
          </a:xfrm>
        </p:spPr>
        <p:txBody>
          <a:bodyPr/>
          <a:lstStyle/>
          <a:p>
            <a:pPr eaLnBrk="1" hangingPunct="1"/>
            <a:r>
              <a:rPr lang="it-IT" altLang="it-IT" sz="2400" b="1"/>
              <a:t>Distorsione nei diversi canali di colore</a:t>
            </a:r>
          </a:p>
        </p:txBody>
      </p:sp>
      <p:pic>
        <p:nvPicPr>
          <p:cNvPr id="76803" name="Picture 3" descr="chromatic_lens01">
            <a:extLst>
              <a:ext uri="{FF2B5EF4-FFF2-40B4-BE49-F238E27FC236}">
                <a16:creationId xmlns:a16="http://schemas.microsoft.com/office/drawing/2014/main" id="{8C6F0BF4-A861-3244-3647-AC059C6F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196976"/>
            <a:ext cx="2663825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CB79C437-2C29-9680-2C20-9808C904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1052514"/>
            <a:ext cx="6624637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2606" name="Group 30">
            <a:extLst>
              <a:ext uri="{FF2B5EF4-FFF2-40B4-BE49-F238E27FC236}">
                <a16:creationId xmlns:a16="http://schemas.microsoft.com/office/drawing/2014/main" id="{00DD2041-D62C-CE52-3633-772C0B100B15}"/>
              </a:ext>
            </a:extLst>
          </p:cNvPr>
          <p:cNvGraphicFramePr>
            <a:graphicFrameLocks noGrp="1"/>
          </p:cNvGraphicFramePr>
          <p:nvPr/>
        </p:nvGraphicFramePr>
        <p:xfrm>
          <a:off x="1847850" y="3500438"/>
          <a:ext cx="2592388" cy="2041992"/>
        </p:xfrm>
        <a:graphic>
          <a:graphicData uri="http://schemas.openxmlformats.org/drawingml/2006/table">
            <a:tbl>
              <a:tblPr/>
              <a:tblGrid>
                <a:gridCol w="1389063">
                  <a:extLst>
                    <a:ext uri="{9D8B030D-6E8A-4147-A177-3AD203B41FA5}">
                      <a16:colId xmlns:a16="http://schemas.microsoft.com/office/drawing/2014/main" val="1046413516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46919024"/>
                    </a:ext>
                  </a:extLst>
                </a:gridCol>
              </a:tblGrid>
              <a:tr h="517999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distanza radiale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13(mm)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87368"/>
                  </a:ext>
                </a:extLst>
              </a:tr>
              <a:tr h="30470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Δr(μm)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27480"/>
                  </a:ext>
                </a:extLst>
              </a:tr>
              <a:tr h="30470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RGB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-4.659E+00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961836"/>
                  </a:ext>
                </a:extLst>
              </a:tr>
              <a:tr h="30470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Rosso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-4.564E+00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844"/>
                  </a:ext>
                </a:extLst>
              </a:tr>
              <a:tr h="30470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Blu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-4.921E+00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77644"/>
                  </a:ext>
                </a:extLst>
              </a:tr>
              <a:tr h="30470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Verde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-4.686E+00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34437"/>
                  </a:ext>
                </a:extLst>
              </a:tr>
            </a:tbl>
          </a:graphicData>
        </a:graphic>
      </p:graphicFrame>
      <p:sp>
        <p:nvSpPr>
          <p:cNvPr id="76828" name="Rectangle 28">
            <a:extLst>
              <a:ext uri="{FF2B5EF4-FFF2-40B4-BE49-F238E27FC236}">
                <a16:creationId xmlns:a16="http://schemas.microsoft.com/office/drawing/2014/main" id="{29AE210E-E5DE-7B66-CFBB-BE977FDAB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125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76829" name="Rectangle 29">
            <a:extLst>
              <a:ext uri="{FF2B5EF4-FFF2-40B4-BE49-F238E27FC236}">
                <a16:creationId xmlns:a16="http://schemas.microsoft.com/office/drawing/2014/main" id="{652BCDBA-3DC9-6F29-7897-676135FAB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6" y="5157788"/>
            <a:ext cx="518477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800"/>
              <a:t>Non vi sono elevate differenze tra le distorsioni nei 3 canali RGB.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2">
            <a:extLst>
              <a:ext uri="{FF2B5EF4-FFF2-40B4-BE49-F238E27FC236}">
                <a16:creationId xmlns:a16="http://schemas.microsoft.com/office/drawing/2014/main" id="{22A9071F-0144-D793-922F-DF74D0FD9E9E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141288"/>
            <a:ext cx="7056437" cy="6311900"/>
            <a:chOff x="567" y="89"/>
            <a:chExt cx="4445" cy="3976"/>
          </a:xfrm>
        </p:grpSpPr>
        <p:pic>
          <p:nvPicPr>
            <p:cNvPr id="55318" name="Picture 3" descr="IMG_0002_1">
              <a:extLst>
                <a:ext uri="{FF2B5EF4-FFF2-40B4-BE49-F238E27FC236}">
                  <a16:creationId xmlns:a16="http://schemas.microsoft.com/office/drawing/2014/main" id="{D4DE3980-1E32-6627-C380-88A6B1A12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2" r="16623" b="1335"/>
            <a:stretch>
              <a:fillRect/>
            </a:stretch>
          </p:blipFill>
          <p:spPr bwMode="auto">
            <a:xfrm>
              <a:off x="567" y="89"/>
              <a:ext cx="4445" cy="3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319" name="Group 4">
              <a:extLst>
                <a:ext uri="{FF2B5EF4-FFF2-40B4-BE49-F238E27FC236}">
                  <a16:creationId xmlns:a16="http://schemas.microsoft.com/office/drawing/2014/main" id="{8A433C4E-75EE-5E34-9457-6B1B3EAAC3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709"/>
              <a:ext cx="3039" cy="2630"/>
              <a:chOff x="1383" y="709"/>
              <a:chExt cx="3039" cy="2630"/>
            </a:xfrm>
          </p:grpSpPr>
          <p:sp>
            <p:nvSpPr>
              <p:cNvPr id="55320" name="Line 5">
                <a:extLst>
                  <a:ext uri="{FF2B5EF4-FFF2-40B4-BE49-F238E27FC236}">
                    <a16:creationId xmlns:a16="http://schemas.microsoft.com/office/drawing/2014/main" id="{8DE3D0C7-F39F-F702-B4F1-99F25F228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888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1" name="Line 6">
                <a:extLst>
                  <a:ext uri="{FF2B5EF4-FFF2-40B4-BE49-F238E27FC236}">
                    <a16:creationId xmlns:a16="http://schemas.microsoft.com/office/drawing/2014/main" id="{3274FE1F-6118-0B68-81A9-52468629BB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2024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2" name="Line 7">
                <a:extLst>
                  <a:ext uri="{FF2B5EF4-FFF2-40B4-BE49-F238E27FC236}">
                    <a16:creationId xmlns:a16="http://schemas.microsoft.com/office/drawing/2014/main" id="{F980FC33-5C91-008C-6DC0-621E9FF1F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117"/>
                <a:ext cx="3039" cy="9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3" name="Line 8">
                <a:extLst>
                  <a:ext uri="{FF2B5EF4-FFF2-40B4-BE49-F238E27FC236}">
                    <a16:creationId xmlns:a16="http://schemas.microsoft.com/office/drawing/2014/main" id="{46E5C777-F34F-FD88-6F86-C0265E534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935"/>
                <a:ext cx="3039" cy="9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4" name="Line 9">
                <a:extLst>
                  <a:ext uri="{FF2B5EF4-FFF2-40B4-BE49-F238E27FC236}">
                    <a16:creationId xmlns:a16="http://schemas.microsoft.com/office/drawing/2014/main" id="{D350843A-60B4-5C91-898C-5DA020267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7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5" name="Line 10">
                <a:extLst>
                  <a:ext uri="{FF2B5EF4-FFF2-40B4-BE49-F238E27FC236}">
                    <a16:creationId xmlns:a16="http://schemas.microsoft.com/office/drawing/2014/main" id="{1D5DA756-DD99-C3AE-24B8-112DC5E0E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4" y="799"/>
                <a:ext cx="1" cy="24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6" name="Line 11">
                <a:extLst>
                  <a:ext uri="{FF2B5EF4-FFF2-40B4-BE49-F238E27FC236}">
                    <a16:creationId xmlns:a16="http://schemas.microsoft.com/office/drawing/2014/main" id="{A2852AF5-BFDF-0F3F-EAE0-E11656916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0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7" name="Line 12">
                <a:extLst>
                  <a:ext uri="{FF2B5EF4-FFF2-40B4-BE49-F238E27FC236}">
                    <a16:creationId xmlns:a16="http://schemas.microsoft.com/office/drawing/2014/main" id="{A87AA134-EEF0-648A-A450-20D8505CA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99" y="70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8" name="Line 13">
                <a:extLst>
                  <a:ext uri="{FF2B5EF4-FFF2-40B4-BE49-F238E27FC236}">
                    <a16:creationId xmlns:a16="http://schemas.microsoft.com/office/drawing/2014/main" id="{88D871BC-0E91-D519-D176-FFD7FFB35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661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29" name="Line 14">
                <a:extLst>
                  <a:ext uri="{FF2B5EF4-FFF2-40B4-BE49-F238E27FC236}">
                    <a16:creationId xmlns:a16="http://schemas.microsoft.com/office/drawing/2014/main" id="{59D6F84E-82FB-5208-2ED3-BA65E592F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1389"/>
                <a:ext cx="3039" cy="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30" name="Line 15">
                <a:extLst>
                  <a:ext uri="{FF2B5EF4-FFF2-40B4-BE49-F238E27FC236}">
                    <a16:creationId xmlns:a16="http://schemas.microsoft.com/office/drawing/2014/main" id="{D8918A30-4688-D7E6-BAA1-1C7C06330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37" y="79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31" name="Line 16">
                <a:extLst>
                  <a:ext uri="{FF2B5EF4-FFF2-40B4-BE49-F238E27FC236}">
                    <a16:creationId xmlns:a16="http://schemas.microsoft.com/office/drawing/2014/main" id="{90AB1427-08DD-C285-008E-C138B4E8AC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3" y="799"/>
                <a:ext cx="46" cy="25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</p:grpSp>
      </p:grpSp>
      <p:sp>
        <p:nvSpPr>
          <p:cNvPr id="55299" name="Rectangle 17">
            <a:extLst>
              <a:ext uri="{FF2B5EF4-FFF2-40B4-BE49-F238E27FC236}">
                <a16:creationId xmlns:a16="http://schemas.microsoft.com/office/drawing/2014/main" id="{CEE372A5-4931-83E4-D6FD-A083F8171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112932"/>
            <a:ext cx="184731" cy="400110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5300" name="Line 18">
            <a:extLst>
              <a:ext uri="{FF2B5EF4-FFF2-40B4-BE49-F238E27FC236}">
                <a16:creationId xmlns:a16="http://schemas.microsoft.com/office/drawing/2014/main" id="{9286FE2E-9DFB-1CF2-E832-CAB1AA94C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6" y="5373688"/>
            <a:ext cx="5832475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229395" name="Rectangle 19">
            <a:extLst>
              <a:ext uri="{FF2B5EF4-FFF2-40B4-BE49-F238E27FC236}">
                <a16:creationId xmlns:a16="http://schemas.microsoft.com/office/drawing/2014/main" id="{C71D5F9C-E2EC-A238-72F0-4A43FE017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052514"/>
            <a:ext cx="8604250" cy="5229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127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877888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2573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7145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1717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it-IT" altLang="it-IT" sz="1600"/>
              <a:t>Pianta </a:t>
            </a:r>
            <a:r>
              <a:rPr lang="it-IT" altLang="it-IT" sz="1600">
                <a:solidFill>
                  <a:srgbClr val="A50021"/>
                </a:solidFill>
              </a:rPr>
              <a:t>monumentale</a:t>
            </a:r>
            <a:r>
              <a:rPr lang="it-IT" altLang="it-IT" sz="1600"/>
              <a:t> di Roma antica (15m x 20m) del III secolo d.C.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Costituita da </a:t>
            </a:r>
            <a:r>
              <a:rPr lang="it-IT" altLang="it-IT" sz="1600">
                <a:solidFill>
                  <a:srgbClr val="990000"/>
                </a:solidFill>
              </a:rPr>
              <a:t>circa 150 lastre</a:t>
            </a:r>
            <a:r>
              <a:rPr lang="it-IT" altLang="it-IT" sz="1600"/>
              <a:t> di marmo di dimensioni diverse, probabilmente disposte su 11 file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Il disegno della pianta venne inciso sulla lastra dopo che queste erano state collocate sulla parete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La pianta è orientata con il sud-est in alto. Viene rappresentato in dettaglio il piano terra di tutti gli edifici, compresi colonnati e scale interne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La pianta venne probabilmente eseguita in occasione della ricostruzione di alcuni settori del Foro della Pace che erano stati danneggiati da un incendio nel 192 d.C.   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Forse la pianta rimpiazza </a:t>
            </a:r>
            <a:r>
              <a:rPr lang="it-IT" altLang="it-IT" sz="1600">
                <a:solidFill>
                  <a:srgbClr val="A50021"/>
                </a:solidFill>
              </a:rPr>
              <a:t>una più antica</a:t>
            </a:r>
            <a:r>
              <a:rPr lang="it-IT" altLang="it-IT" sz="1600"/>
              <a:t> dell'epoca di Vespasiano (69 d.C. -79 d.C.), costruttore del complesso monumentale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Parete ancora </a:t>
            </a:r>
            <a:r>
              <a:rPr lang="it-IT" altLang="it-IT" sz="1600">
                <a:solidFill>
                  <a:srgbClr val="990000"/>
                </a:solidFill>
              </a:rPr>
              <a:t>visibile</a:t>
            </a:r>
            <a:r>
              <a:rPr lang="it-IT" altLang="it-IT" sz="1600"/>
              <a:t> (parete esterna chiesa S.S. Cosma e Damiano (via dei Fori)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Sulla parete sono tuttora visibili i fori utilizzati per le grappe di fissaggio delle lastre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Ha subito diverse vicissitudini; ci è giunta frammentata  (più di 1100 frammenti rinvenuti a partire dal 1562); circa il </a:t>
            </a:r>
            <a:r>
              <a:rPr lang="it-IT" altLang="it-IT" sz="1600">
                <a:solidFill>
                  <a:srgbClr val="990000"/>
                </a:solidFill>
              </a:rPr>
              <a:t>10% del totale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Frammenti rinvenuti anche in luoghi non prossimi all'originaria collocazione. Alcuni, ritrovati nel XVI-XVII secolo, sono perduti: di questi possediamo </a:t>
            </a:r>
            <a:r>
              <a:rPr lang="it-IT" altLang="it-IT" sz="1600">
                <a:solidFill>
                  <a:srgbClr val="990000"/>
                </a:solidFill>
              </a:rPr>
              <a:t>disegni rinascimentali</a:t>
            </a:r>
          </a:p>
          <a:p>
            <a:pPr eaLnBrk="1" hangingPunct="1">
              <a:buFontTx/>
              <a:buAutoNum type="arabicPeriod"/>
            </a:pPr>
            <a:r>
              <a:rPr lang="it-IT" altLang="it-IT" sz="1600"/>
              <a:t>I disegni rinascimentali non sono stati presi in considerazione nello studio a causa dell’incertezza sulla qualità di rappresentazione</a:t>
            </a:r>
          </a:p>
        </p:txBody>
      </p:sp>
      <p:sp>
        <p:nvSpPr>
          <p:cNvPr id="55302" name="Rectangle 20">
            <a:extLst>
              <a:ext uri="{FF2B5EF4-FFF2-40B4-BE49-F238E27FC236}">
                <a16:creationId xmlns:a16="http://schemas.microsoft.com/office/drawing/2014/main" id="{969FA602-B469-5715-1C29-DCEED4C8C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219076"/>
            <a:ext cx="8820150" cy="519113"/>
          </a:xfrm>
          <a:noFill/>
        </p:spPr>
        <p:txBody>
          <a:bodyPr/>
          <a:lstStyle/>
          <a:p>
            <a:pPr eaLnBrk="1" hangingPunct="1"/>
            <a:r>
              <a:rPr lang="it-IT" altLang="it-IT" sz="2800"/>
              <a:t>Forma Urbis: la parete e gli “strumenti” di lavoro</a:t>
            </a:r>
          </a:p>
        </p:txBody>
      </p:sp>
      <p:pic>
        <p:nvPicPr>
          <p:cNvPr id="229397" name="Picture 21" descr="2008-12-10_14-38-50-390">
            <a:extLst>
              <a:ext uri="{FF2B5EF4-FFF2-40B4-BE49-F238E27FC236}">
                <a16:creationId xmlns:a16="http://schemas.microsoft.com/office/drawing/2014/main" id="{8307330D-491B-A5D1-C11C-44B1363A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981076"/>
            <a:ext cx="661035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9398" name="Group 22">
            <a:extLst>
              <a:ext uri="{FF2B5EF4-FFF2-40B4-BE49-F238E27FC236}">
                <a16:creationId xmlns:a16="http://schemas.microsoft.com/office/drawing/2014/main" id="{987FA594-5CDC-4987-1215-299ED936F6B4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981075"/>
            <a:ext cx="7416800" cy="5353050"/>
            <a:chOff x="567" y="618"/>
            <a:chExt cx="4672" cy="3372"/>
          </a:xfrm>
        </p:grpSpPr>
        <p:pic>
          <p:nvPicPr>
            <p:cNvPr id="55306" name="Picture 23" descr="2008-12-10_14-38-14-890">
              <a:extLst>
                <a:ext uri="{FF2B5EF4-FFF2-40B4-BE49-F238E27FC236}">
                  <a16:creationId xmlns:a16="http://schemas.microsoft.com/office/drawing/2014/main" id="{6F1FF509-1818-2A40-BAB5-316BF1F0E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" y="618"/>
              <a:ext cx="4302" cy="3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307" name="Group 24">
              <a:extLst>
                <a:ext uri="{FF2B5EF4-FFF2-40B4-BE49-F238E27FC236}">
                  <a16:creationId xmlns:a16="http://schemas.microsoft.com/office/drawing/2014/main" id="{76E51331-62A1-B312-DE2A-DC004A498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069"/>
              <a:ext cx="997" cy="952"/>
              <a:chOff x="612" y="2069"/>
              <a:chExt cx="997" cy="952"/>
            </a:xfrm>
          </p:grpSpPr>
          <p:sp>
            <p:nvSpPr>
              <p:cNvPr id="55314" name="Line 25">
                <a:extLst>
                  <a:ext uri="{FF2B5EF4-FFF2-40B4-BE49-F238E27FC236}">
                    <a16:creationId xmlns:a16="http://schemas.microsoft.com/office/drawing/2014/main" id="{A522D056-B199-A78F-D3DA-FF0C5D79D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96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15" name="Line 26">
                <a:extLst>
                  <a:ext uri="{FF2B5EF4-FFF2-40B4-BE49-F238E27FC236}">
                    <a16:creationId xmlns:a16="http://schemas.microsoft.com/office/drawing/2014/main" id="{811D7846-9BB2-A03D-99E7-D536A3397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2432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16" name="Line 27">
                <a:extLst>
                  <a:ext uri="{FF2B5EF4-FFF2-40B4-BE49-F238E27FC236}">
                    <a16:creationId xmlns:a16="http://schemas.microsoft.com/office/drawing/2014/main" id="{962DAE54-A53F-A0F1-EAF0-828594AB0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2432"/>
                <a:ext cx="317" cy="589"/>
              </a:xfrm>
              <a:prstGeom prst="lin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55317" name="Text Box 28">
                <a:extLst>
                  <a:ext uri="{FF2B5EF4-FFF2-40B4-BE49-F238E27FC236}">
                    <a16:creationId xmlns:a16="http://schemas.microsoft.com/office/drawing/2014/main" id="{66E1133E-ACE7-ABFC-B749-3121C0DC97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" y="2069"/>
                <a:ext cx="816" cy="256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it-IT" altLang="it-IT"/>
                  <a:t>Grappe</a:t>
                </a:r>
              </a:p>
            </p:txBody>
          </p:sp>
        </p:grpSp>
        <p:sp>
          <p:nvSpPr>
            <p:cNvPr id="55308" name="Text Box 29">
              <a:extLst>
                <a:ext uri="{FF2B5EF4-FFF2-40B4-BE49-F238E27FC236}">
                  <a16:creationId xmlns:a16="http://schemas.microsoft.com/office/drawing/2014/main" id="{C3A36119-A34C-5360-0628-4D84EBD6B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1" y="1139"/>
              <a:ext cx="771" cy="2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it-IT"/>
                <a:t>Lastre</a:t>
              </a:r>
              <a:endParaRPr lang="it-IT" altLang="it-IT"/>
            </a:p>
          </p:txBody>
        </p:sp>
        <p:sp>
          <p:nvSpPr>
            <p:cNvPr id="55309" name="Line 30">
              <a:extLst>
                <a:ext uri="{FF2B5EF4-FFF2-40B4-BE49-F238E27FC236}">
                  <a16:creationId xmlns:a16="http://schemas.microsoft.com/office/drawing/2014/main" id="{738A9F44-8013-5B54-F7DA-57D7EEEF1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1389"/>
              <a:ext cx="680" cy="453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  <p:pic>
          <p:nvPicPr>
            <p:cNvPr id="55310" name="Picture 31" descr="27">
              <a:extLst>
                <a:ext uri="{FF2B5EF4-FFF2-40B4-BE49-F238E27FC236}">
                  <a16:creationId xmlns:a16="http://schemas.microsoft.com/office/drawing/2014/main" id="{F2B945CB-31A0-A14A-CDB9-A6E157BB7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" t="5490" r="2696" b="43037"/>
            <a:stretch>
              <a:fillRect/>
            </a:stretch>
          </p:blipFill>
          <p:spPr bwMode="auto">
            <a:xfrm>
              <a:off x="2562" y="3113"/>
              <a:ext cx="1633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1" name="Line 32">
              <a:extLst>
                <a:ext uri="{FF2B5EF4-FFF2-40B4-BE49-F238E27FC236}">
                  <a16:creationId xmlns:a16="http://schemas.microsoft.com/office/drawing/2014/main" id="{385BED7B-B232-9533-DDED-D4BB4C22E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8" y="1389"/>
              <a:ext cx="181" cy="1815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  <p:pic>
          <p:nvPicPr>
            <p:cNvPr id="55312" name="Picture 33" descr="25">
              <a:extLst>
                <a:ext uri="{FF2B5EF4-FFF2-40B4-BE49-F238E27FC236}">
                  <a16:creationId xmlns:a16="http://schemas.microsoft.com/office/drawing/2014/main" id="{BB2651B1-D898-5CE7-D819-9469B437A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7" t="8469" r="6317"/>
            <a:stretch>
              <a:fillRect/>
            </a:stretch>
          </p:blipFill>
          <p:spPr bwMode="auto">
            <a:xfrm>
              <a:off x="4200" y="1390"/>
              <a:ext cx="812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3" name="Line 34">
              <a:extLst>
                <a:ext uri="{FF2B5EF4-FFF2-40B4-BE49-F238E27FC236}">
                  <a16:creationId xmlns:a16="http://schemas.microsoft.com/office/drawing/2014/main" id="{9BDC597C-840B-8304-C10E-3C46BD91F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1389"/>
              <a:ext cx="1678" cy="453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</p:grpSp>
      <p:pic>
        <p:nvPicPr>
          <p:cNvPr id="229411" name="Picture 35" descr="025a_MOS">
            <a:extLst>
              <a:ext uri="{FF2B5EF4-FFF2-40B4-BE49-F238E27FC236}">
                <a16:creationId xmlns:a16="http://schemas.microsoft.com/office/drawing/2014/main" id="{D1368100-FC34-BD40-DEAA-51DF754A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981075"/>
            <a:ext cx="572770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1000"/>
                                        <p:tgtEl>
                                          <p:spTgt spid="229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22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9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9BEAD60E-754E-379B-2A30-C68AC4571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609601"/>
            <a:ext cx="8229600" cy="519113"/>
          </a:xfrm>
        </p:spPr>
        <p:txBody>
          <a:bodyPr/>
          <a:lstStyle/>
          <a:p>
            <a:pPr eaLnBrk="1" hangingPunct="1"/>
            <a:r>
              <a:rPr lang="it-IT" altLang="it-IT" sz="2800"/>
              <a:t>Parete – Orientamento Blocco e estrazione DSM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A366097-CF2B-3E00-8F63-8CF258EFDF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92314" y="1196975"/>
            <a:ext cx="6264275" cy="149225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it-IT" altLang="it-IT" sz="2000"/>
              <a:t>Orientamento del blocco:</a:t>
            </a:r>
          </a:p>
          <a:p>
            <a:pPr marL="0" indent="0"/>
            <a:r>
              <a:rPr lang="it-IT" altLang="it-IT" sz="2000"/>
              <a:t>Utilizzati 76 punti (GCP 46 - CP 30)</a:t>
            </a:r>
          </a:p>
          <a:p>
            <a:pPr marL="0" indent="0"/>
            <a:r>
              <a:rPr lang="it-IT" altLang="it-IT" sz="2000"/>
              <a:t>5 strisciate (28 fotogrammi)</a:t>
            </a:r>
          </a:p>
          <a:p>
            <a:pPr marL="0" indent="0"/>
            <a:r>
              <a:rPr lang="it-IT" altLang="it-IT" sz="2000"/>
              <a:t>Erdas LPS 9.0 		</a:t>
            </a:r>
          </a:p>
        </p:txBody>
      </p:sp>
      <p:graphicFrame>
        <p:nvGraphicFramePr>
          <p:cNvPr id="125155" name="Group 227">
            <a:extLst>
              <a:ext uri="{FF2B5EF4-FFF2-40B4-BE49-F238E27FC236}">
                <a16:creationId xmlns:a16="http://schemas.microsoft.com/office/drawing/2014/main" id="{EA8EAE68-6A21-E62F-F90A-7FD9D879D38B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1847850" y="2852738"/>
          <a:ext cx="4038600" cy="1676400"/>
        </p:xfrm>
        <a:graphic>
          <a:graphicData uri="http://schemas.openxmlformats.org/drawingml/2006/table">
            <a:tbl>
              <a:tblPr/>
              <a:tblGrid>
                <a:gridCol w="944563">
                  <a:extLst>
                    <a:ext uri="{9D8B030D-6E8A-4147-A177-3AD203B41FA5}">
                      <a16:colId xmlns:a16="http://schemas.microsoft.com/office/drawing/2014/main" val="2166984154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464070355"/>
                    </a:ext>
                  </a:extLst>
                </a:gridCol>
                <a:gridCol w="858837">
                  <a:extLst>
                    <a:ext uri="{9D8B030D-6E8A-4147-A177-3AD203B41FA5}">
                      <a16:colId xmlns:a16="http://schemas.microsoft.com/office/drawing/2014/main" val="3580704612"/>
                    </a:ext>
                  </a:extLst>
                </a:gridCol>
                <a:gridCol w="773113">
                  <a:extLst>
                    <a:ext uri="{9D8B030D-6E8A-4147-A177-3AD203B41FA5}">
                      <a16:colId xmlns:a16="http://schemas.microsoft.com/office/drawing/2014/main" val="2683176233"/>
                    </a:ext>
                  </a:extLst>
                </a:gridCol>
                <a:gridCol w="601662">
                  <a:extLst>
                    <a:ext uri="{9D8B030D-6E8A-4147-A177-3AD203B41FA5}">
                      <a16:colId xmlns:a16="http://schemas.microsoft.com/office/drawing/2014/main" val="4070071635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GCP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781481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rZ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52321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13787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305885"/>
                  </a:ext>
                </a:extLst>
              </a:tr>
              <a:tr h="1698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746157"/>
                  </a:ext>
                </a:extLst>
              </a:tr>
            </a:tbl>
          </a:graphicData>
        </a:graphic>
      </p:graphicFrame>
      <p:graphicFrame>
        <p:nvGraphicFramePr>
          <p:cNvPr id="125234" name="Group 306">
            <a:extLst>
              <a:ext uri="{FF2B5EF4-FFF2-40B4-BE49-F238E27FC236}">
                <a16:creationId xmlns:a16="http://schemas.microsoft.com/office/drawing/2014/main" id="{FAE1843B-82BB-855A-0716-68455A6C5F0B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1847851" y="4508500"/>
          <a:ext cx="4291013" cy="1676400"/>
        </p:xfrm>
        <a:graphic>
          <a:graphicData uri="http://schemas.openxmlformats.org/drawingml/2006/table">
            <a:tbl>
              <a:tblPr/>
              <a:tblGrid>
                <a:gridCol w="935038">
                  <a:extLst>
                    <a:ext uri="{9D8B030D-6E8A-4147-A177-3AD203B41FA5}">
                      <a16:colId xmlns:a16="http://schemas.microsoft.com/office/drawing/2014/main" val="1974168833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3858154455"/>
                    </a:ext>
                  </a:extLst>
                </a:gridCol>
                <a:gridCol w="849313">
                  <a:extLst>
                    <a:ext uri="{9D8B030D-6E8A-4147-A177-3AD203B41FA5}">
                      <a16:colId xmlns:a16="http://schemas.microsoft.com/office/drawing/2014/main" val="2099676257"/>
                    </a:ext>
                  </a:extLst>
                </a:gridCol>
                <a:gridCol w="849312">
                  <a:extLst>
                    <a:ext uri="{9D8B030D-6E8A-4147-A177-3AD203B41FA5}">
                      <a16:colId xmlns:a16="http://schemas.microsoft.com/office/drawing/2014/main" val="3410968754"/>
                    </a:ext>
                  </a:extLst>
                </a:gridCol>
                <a:gridCol w="849313">
                  <a:extLst>
                    <a:ext uri="{9D8B030D-6E8A-4147-A177-3AD203B41FA5}">
                      <a16:colId xmlns:a16="http://schemas.microsoft.com/office/drawing/2014/main" val="33447457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82376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rZ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28200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47475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81241"/>
                  </a:ext>
                </a:extLst>
              </a:tr>
              <a:tr h="31591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65870"/>
                  </a:ext>
                </a:extLst>
              </a:tr>
            </a:tbl>
          </a:graphicData>
        </a:graphic>
      </p:graphicFrame>
      <p:graphicFrame>
        <p:nvGraphicFramePr>
          <p:cNvPr id="125205" name="Group 277">
            <a:extLst>
              <a:ext uri="{FF2B5EF4-FFF2-40B4-BE49-F238E27FC236}">
                <a16:creationId xmlns:a16="http://schemas.microsoft.com/office/drawing/2014/main" id="{B5877138-1F25-6F60-30E2-3AACEC831A66}"/>
              </a:ext>
            </a:extLst>
          </p:cNvPr>
          <p:cNvGraphicFramePr>
            <a:graphicFrameLocks noGrp="1"/>
          </p:cNvGraphicFramePr>
          <p:nvPr/>
        </p:nvGraphicFramePr>
        <p:xfrm>
          <a:off x="6456363" y="1701800"/>
          <a:ext cx="4038600" cy="1006476"/>
        </p:xfrm>
        <a:graphic>
          <a:graphicData uri="http://schemas.openxmlformats.org/drawingml/2006/table">
            <a:tbl>
              <a:tblPr/>
              <a:tblGrid>
                <a:gridCol w="944562">
                  <a:extLst>
                    <a:ext uri="{9D8B030D-6E8A-4147-A177-3AD203B41FA5}">
                      <a16:colId xmlns:a16="http://schemas.microsoft.com/office/drawing/2014/main" val="201860293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307138236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766505521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814788688"/>
                    </a:ext>
                  </a:extLst>
                </a:gridCol>
                <a:gridCol w="601663">
                  <a:extLst>
                    <a:ext uri="{9D8B030D-6E8A-4147-A177-3AD203B41FA5}">
                      <a16:colId xmlns:a16="http://schemas.microsoft.com/office/drawing/2014/main" val="3915976023"/>
                    </a:ext>
                  </a:extLst>
                </a:gridCol>
              </a:tblGrid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GCP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02584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(m)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rX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rY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rZ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8084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0.011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0.018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0.047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397688"/>
                  </a:ext>
                </a:extLst>
              </a:tr>
            </a:tbl>
          </a:graphicData>
        </a:graphic>
      </p:graphicFrame>
      <p:graphicFrame>
        <p:nvGraphicFramePr>
          <p:cNvPr id="125206" name="Group 278">
            <a:extLst>
              <a:ext uri="{FF2B5EF4-FFF2-40B4-BE49-F238E27FC236}">
                <a16:creationId xmlns:a16="http://schemas.microsoft.com/office/drawing/2014/main" id="{D7D0D208-4E29-1057-D563-B54DAAAAD5FF}"/>
              </a:ext>
            </a:extLst>
          </p:cNvPr>
          <p:cNvGraphicFramePr>
            <a:graphicFrameLocks noGrp="1"/>
          </p:cNvGraphicFramePr>
          <p:nvPr/>
        </p:nvGraphicFramePr>
        <p:xfrm>
          <a:off x="6456363" y="2709863"/>
          <a:ext cx="4038600" cy="1006476"/>
        </p:xfrm>
        <a:graphic>
          <a:graphicData uri="http://schemas.openxmlformats.org/drawingml/2006/table">
            <a:tbl>
              <a:tblPr/>
              <a:tblGrid>
                <a:gridCol w="944562">
                  <a:extLst>
                    <a:ext uri="{9D8B030D-6E8A-4147-A177-3AD203B41FA5}">
                      <a16:colId xmlns:a16="http://schemas.microsoft.com/office/drawing/2014/main" val="106940075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444836778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1978510666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2331926118"/>
                    </a:ext>
                  </a:extLst>
                </a:gridCol>
                <a:gridCol w="601663">
                  <a:extLst>
                    <a:ext uri="{9D8B030D-6E8A-4147-A177-3AD203B41FA5}">
                      <a16:colId xmlns:a16="http://schemas.microsoft.com/office/drawing/2014/main" val="1417801929"/>
                    </a:ext>
                  </a:extLst>
                </a:gridCol>
              </a:tblGrid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701373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(m)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rX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rY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rZ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2638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0.023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0.017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0.053</a:t>
                      </a:r>
                    </a:p>
                  </a:txBody>
                  <a:tcPr marT="45749" marB="4574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49" marB="45749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218375"/>
                  </a:ext>
                </a:extLst>
              </a:tr>
            </a:tbl>
          </a:graphicData>
        </a:graphic>
      </p:graphicFrame>
      <p:sp>
        <p:nvSpPr>
          <p:cNvPr id="77944" name="Rectangle 304">
            <a:extLst>
              <a:ext uri="{FF2B5EF4-FFF2-40B4-BE49-F238E27FC236}">
                <a16:creationId xmlns:a16="http://schemas.microsoft.com/office/drawing/2014/main" id="{9EDE4ADA-18AA-ED0F-E579-B66235458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1196976"/>
            <a:ext cx="866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BLUH</a:t>
            </a:r>
          </a:p>
        </p:txBody>
      </p:sp>
      <p:sp>
        <p:nvSpPr>
          <p:cNvPr id="77945" name="Rectangle 307">
            <a:extLst>
              <a:ext uri="{FF2B5EF4-FFF2-40B4-BE49-F238E27FC236}">
                <a16:creationId xmlns:a16="http://schemas.microsoft.com/office/drawing/2014/main" id="{011D54F1-63A6-8D04-CF34-B79121E94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3860800"/>
            <a:ext cx="4572000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Il Modello Digitale della Superficie (DSM) è stato estratto con un modulo di LPS 9.0.</a:t>
            </a:r>
          </a:p>
          <a:p>
            <a:pPr eaLnBrk="1" hangingPunct="1"/>
            <a:r>
              <a:rPr lang="it-IT" altLang="it-IT"/>
              <a:t>Editing: per diminuire il rumore legato alla presenza dei fori di grappa</a:t>
            </a:r>
          </a:p>
          <a:p>
            <a:pPr eaLnBrk="1" hangingPunct="1"/>
            <a:r>
              <a:rPr lang="it-IT" altLang="it-IT"/>
              <a:t>Risoluzione: 0.05m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A0F4F248-507A-2214-9925-2AEE6B525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Parete - Rilievo laser	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91714245-CB5E-82B7-CA92-6173F5A30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412875"/>
            <a:ext cx="8229600" cy="4838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it-IT" altLang="it-IT"/>
              <a:t>Effettuato con un Laser Scanner (LS) Riegl LMS-Z390i </a:t>
            </a:r>
          </a:p>
          <a:p>
            <a:pPr eaLnBrk="1" hangingPunct="1"/>
            <a:r>
              <a:rPr lang="it-IT" altLang="it-IT"/>
              <a:t>Incertezza strumentale: 0.006 m</a:t>
            </a:r>
          </a:p>
          <a:p>
            <a:pPr eaLnBrk="1" hangingPunct="1"/>
            <a:r>
              <a:rPr lang="it-IT" altLang="it-IT"/>
              <a:t>Risoluzione: 0.02 m </a:t>
            </a:r>
          </a:p>
          <a:p>
            <a:pPr eaLnBrk="1" hangingPunct="1"/>
            <a:r>
              <a:rPr lang="it-IT" altLang="it-IT"/>
              <a:t>Numero di punti: ca. 5000000 (2249x2293)</a:t>
            </a:r>
          </a:p>
          <a:p>
            <a:pPr eaLnBrk="1" hangingPunct="1"/>
            <a:endParaRPr lang="it-IT" altLang="it-IT"/>
          </a:p>
          <a:p>
            <a:pPr eaLnBrk="1" hangingPunct="1"/>
            <a:r>
              <a:rPr lang="it-IT" altLang="it-IT"/>
              <a:t>Elaborazione tramite software proprietario:</a:t>
            </a:r>
          </a:p>
          <a:p>
            <a:pPr eaLnBrk="1" hangingPunct="1"/>
            <a:r>
              <a:rPr lang="it-IT" altLang="it-IT"/>
              <a:t>Filtraggio dei punti</a:t>
            </a:r>
          </a:p>
          <a:p>
            <a:pPr eaLnBrk="1" hangingPunct="1"/>
            <a:r>
              <a:rPr lang="it-IT" altLang="it-IT"/>
              <a:t>Rototraslazione della nuvola dal sistema LS a quello TPS</a:t>
            </a:r>
          </a:p>
          <a:p>
            <a:pPr eaLnBrk="1" hangingPunct="1"/>
            <a:r>
              <a:rPr lang="it-IT" altLang="it-IT"/>
              <a:t>(RMSE: 0.024 m su 7 punti rilevati con TPS)</a:t>
            </a:r>
          </a:p>
          <a:p>
            <a:pPr eaLnBrk="1" hangingPunct="1"/>
            <a:r>
              <a:rPr lang="it-IT" altLang="it-IT"/>
              <a:t>Esportazione dati in formato ASCII</a:t>
            </a:r>
          </a:p>
          <a:p>
            <a:pPr eaLnBrk="1" hangingPunct="1"/>
            <a:r>
              <a:rPr lang="it-IT" altLang="it-IT"/>
              <a:t>Realizzazione DSM tramite ArcGis e Surfer (confronto)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E6B717B1-34FF-C8EE-A3B0-DF7FCB1C1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Parete – DSM Foto &amp; Laser vs TPS</a:t>
            </a:r>
          </a:p>
        </p:txBody>
      </p:sp>
      <p:graphicFrame>
        <p:nvGraphicFramePr>
          <p:cNvPr id="133249" name="Group 129">
            <a:extLst>
              <a:ext uri="{FF2B5EF4-FFF2-40B4-BE49-F238E27FC236}">
                <a16:creationId xmlns:a16="http://schemas.microsoft.com/office/drawing/2014/main" id="{52DA2684-3E7F-C382-156B-BA8E7A08A4CB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1919288" y="4221163"/>
          <a:ext cx="4038600" cy="2011596"/>
        </p:xfrm>
        <a:graphic>
          <a:graphicData uri="http://schemas.openxmlformats.org/drawingml/2006/table">
            <a:tbl>
              <a:tblPr/>
              <a:tblGrid>
                <a:gridCol w="923925">
                  <a:extLst>
                    <a:ext uri="{9D8B030D-6E8A-4147-A177-3AD203B41FA5}">
                      <a16:colId xmlns:a16="http://schemas.microsoft.com/office/drawing/2014/main" val="50422453"/>
                    </a:ext>
                  </a:extLst>
                </a:gridCol>
                <a:gridCol w="1531937">
                  <a:extLst>
                    <a:ext uri="{9D8B030D-6E8A-4147-A177-3AD203B41FA5}">
                      <a16:colId xmlns:a16="http://schemas.microsoft.com/office/drawing/2014/main" val="2147221069"/>
                    </a:ext>
                  </a:extLst>
                </a:gridCol>
                <a:gridCol w="1582738">
                  <a:extLst>
                    <a:ext uri="{9D8B030D-6E8A-4147-A177-3AD203B41FA5}">
                      <a16:colId xmlns:a16="http://schemas.microsoft.com/office/drawing/2014/main" val="159853203"/>
                    </a:ext>
                  </a:extLst>
                </a:gridCol>
              </a:tblGrid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(m)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foto - TPS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laser -TPS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973651"/>
                  </a:ext>
                </a:extLst>
              </a:tr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0.006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0.003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70115"/>
                  </a:ext>
                </a:extLst>
              </a:tr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Max.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0.034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0.066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909125"/>
                  </a:ext>
                </a:extLst>
              </a:tr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-0.024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-0.020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520257"/>
                  </a:ext>
                </a:extLst>
              </a:tr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576183"/>
                  </a:ext>
                </a:extLst>
              </a:tr>
              <a:tr h="33522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0.013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0.010</a:t>
                      </a:r>
                    </a:p>
                  </a:txBody>
                  <a:tcPr marT="45713" marB="45713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537391"/>
                  </a:ext>
                </a:extLst>
              </a:tr>
            </a:tbl>
          </a:graphicData>
        </a:graphic>
      </p:graphicFrame>
      <p:sp>
        <p:nvSpPr>
          <p:cNvPr id="79905" name="Text Box 134">
            <a:extLst>
              <a:ext uri="{FF2B5EF4-FFF2-40B4-BE49-F238E27FC236}">
                <a16:creationId xmlns:a16="http://schemas.microsoft.com/office/drawing/2014/main" id="{E30B9992-AFC6-5069-F4B1-5219C24CA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1557339"/>
            <a:ext cx="3455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DSM fotogrammetrico (0.05m)</a:t>
            </a:r>
          </a:p>
        </p:txBody>
      </p:sp>
      <p:sp>
        <p:nvSpPr>
          <p:cNvPr id="79906" name="Text Box 135">
            <a:extLst>
              <a:ext uri="{FF2B5EF4-FFF2-40B4-BE49-F238E27FC236}">
                <a16:creationId xmlns:a16="http://schemas.microsoft.com/office/drawing/2014/main" id="{B1D6D926-F124-87A1-9381-6DFEA96E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1" y="1557339"/>
            <a:ext cx="3744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DSM laser (0.05m, ricampionato)</a:t>
            </a:r>
          </a:p>
        </p:txBody>
      </p:sp>
      <p:sp>
        <p:nvSpPr>
          <p:cNvPr id="79907" name="Text Box 136">
            <a:extLst>
              <a:ext uri="{FF2B5EF4-FFF2-40B4-BE49-F238E27FC236}">
                <a16:creationId xmlns:a16="http://schemas.microsoft.com/office/drawing/2014/main" id="{201F40F2-9246-7D6B-3056-D82EAC967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6" y="2565401"/>
            <a:ext cx="5472113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Immagine differenza </a:t>
            </a:r>
            <a:br>
              <a:rPr lang="it-IT" altLang="it-IT"/>
            </a:br>
            <a:r>
              <a:rPr lang="it-IT" altLang="it-IT"/>
              <a:t>(Spatial Analyst (ArcGis))</a:t>
            </a:r>
          </a:p>
          <a:p>
            <a:pPr eaLnBrk="1" hangingPunct="1">
              <a:spcBef>
                <a:spcPct val="50000"/>
              </a:spcBef>
            </a:pPr>
            <a:endParaRPr lang="it-IT" altLang="it-IT"/>
          </a:p>
        </p:txBody>
      </p:sp>
      <p:sp>
        <p:nvSpPr>
          <p:cNvPr id="79908" name="Rectangle 138">
            <a:extLst>
              <a:ext uri="{FF2B5EF4-FFF2-40B4-BE49-F238E27FC236}">
                <a16:creationId xmlns:a16="http://schemas.microsoft.com/office/drawing/2014/main" id="{E0927256-C3A8-702A-8F04-956582D51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3644901"/>
            <a:ext cx="303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Confronto DSMs vs TPS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842C62-58CA-139F-A0EF-049275D2A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50" y="404813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Parete – Ortorettifica e Mosaicatura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F00266AE-D845-7BC0-554A-AAD7B0416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268413"/>
            <a:ext cx="8229600" cy="39624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endParaRPr lang="it-IT" altLang="it-IT"/>
          </a:p>
          <a:p>
            <a:pPr eaLnBrk="1" hangingPunct="1"/>
            <a:r>
              <a:rPr lang="it-IT" altLang="it-IT"/>
              <a:t>Blocco fotogrammetrico orientato tramite LPS 9.0</a:t>
            </a:r>
          </a:p>
          <a:p>
            <a:pPr eaLnBrk="1" hangingPunct="1"/>
            <a:r>
              <a:rPr lang="it-IT" altLang="it-IT"/>
              <a:t>DSM laser</a:t>
            </a:r>
          </a:p>
          <a:p>
            <a:pPr eaLnBrk="1" hangingPunct="1"/>
            <a:r>
              <a:rPr lang="it-IT" altLang="it-IT"/>
              <a:t>Algoritmo di ricampionamento: Nearest</a:t>
            </a:r>
          </a:p>
          <a:p>
            <a:pPr eaLnBrk="1" hangingPunct="1"/>
            <a:r>
              <a:rPr lang="it-IT" altLang="it-IT"/>
              <a:t>Risoluzione spaziale: 0.003 m</a:t>
            </a:r>
          </a:p>
          <a:p>
            <a:pPr eaLnBrk="1" hangingPunct="1"/>
            <a:endParaRPr lang="it-IT" altLang="it-IT"/>
          </a:p>
          <a:p>
            <a:pPr eaLnBrk="1" hangingPunct="1"/>
            <a:r>
              <a:rPr lang="it-IT" altLang="it-IT"/>
              <a:t>Mosaicatura:</a:t>
            </a:r>
          </a:p>
          <a:p>
            <a:pPr eaLnBrk="1" hangingPunct="1"/>
            <a:r>
              <a:rPr lang="it-IT" altLang="it-IT"/>
              <a:t>15 fotogrammi ortorettificati</a:t>
            </a:r>
          </a:p>
          <a:p>
            <a:pPr eaLnBrk="1" hangingPunct="1"/>
            <a:r>
              <a:rPr lang="it-IT" altLang="it-IT"/>
              <a:t>Bilanciamento cromatico</a:t>
            </a:r>
          </a:p>
        </p:txBody>
      </p:sp>
      <p:pic>
        <p:nvPicPr>
          <p:cNvPr id="131078" name="Picture 6" descr="2008-12-09_06-04-58-093">
            <a:extLst>
              <a:ext uri="{FF2B5EF4-FFF2-40B4-BE49-F238E27FC236}">
                <a16:creationId xmlns:a16="http://schemas.microsoft.com/office/drawing/2014/main" id="{A9098046-F6B1-0E93-FD5D-95B8A22A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949326"/>
            <a:ext cx="7273925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8322E6B-5FA8-B1E7-EEE8-BEF75D215E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Parete – Rilievo 1948 vs Rilievo 2008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53B461C5-2668-F248-E424-294DB3B276C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74825" y="1773238"/>
            <a:ext cx="4038600" cy="3321050"/>
          </a:xfrm>
        </p:spPr>
        <p:txBody>
          <a:bodyPr/>
          <a:lstStyle/>
          <a:p>
            <a:pPr marL="0" indent="0"/>
            <a:r>
              <a:rPr lang="it-IT" altLang="it-IT" sz="2000"/>
              <a:t>Un solo rilievo della parete effettuato nel 1948, con l’ausilio di una griglia a maglie irregolari di corda</a:t>
            </a:r>
          </a:p>
          <a:p>
            <a:pPr marL="0" indent="0"/>
            <a:r>
              <a:rPr lang="it-IT" altLang="it-IT" sz="2000"/>
              <a:t>Riporto del rilievo del 1948 in un sistema di coordinate unico e sua informatizzazione</a:t>
            </a:r>
          </a:p>
          <a:p>
            <a:pPr marL="0" indent="0"/>
            <a:r>
              <a:rPr lang="it-IT" altLang="it-IT" sz="2000"/>
              <a:t>Analisi di 20 interdistanze tra grappe omologhe</a:t>
            </a:r>
          </a:p>
          <a:p>
            <a:pPr marL="0" indent="0"/>
            <a:r>
              <a:rPr lang="it-IT" altLang="it-IT" sz="2000"/>
              <a:t>Risultati (soglia: 0.04m)</a:t>
            </a:r>
          </a:p>
        </p:txBody>
      </p:sp>
      <p:graphicFrame>
        <p:nvGraphicFramePr>
          <p:cNvPr id="135293" name="Group 125">
            <a:extLst>
              <a:ext uri="{FF2B5EF4-FFF2-40B4-BE49-F238E27FC236}">
                <a16:creationId xmlns:a16="http://schemas.microsoft.com/office/drawing/2014/main" id="{722AC46B-BE8A-61EC-633E-D49F4D8A42B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248526" y="2420939"/>
          <a:ext cx="2447925" cy="2468563"/>
        </p:xfrm>
        <a:graphic>
          <a:graphicData uri="http://schemas.openxmlformats.org/drawingml/2006/table">
            <a:tbl>
              <a:tblPr/>
              <a:tblGrid>
                <a:gridCol w="1582738">
                  <a:extLst>
                    <a:ext uri="{9D8B030D-6E8A-4147-A177-3AD203B41FA5}">
                      <a16:colId xmlns:a16="http://schemas.microsoft.com/office/drawing/2014/main" val="3576277878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18334296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interdistanze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153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719299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n. punti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263214"/>
                  </a:ext>
                </a:extLst>
              </a:tr>
              <a:tr h="33528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media (m)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-0.014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830668"/>
                  </a:ext>
                </a:extLst>
              </a:tr>
              <a:tr h="33528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max (m)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0.004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074949"/>
                  </a:ext>
                </a:extLst>
              </a:tr>
              <a:tr h="33528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min (m)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-0.038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862299"/>
                  </a:ext>
                </a:extLst>
              </a:tr>
              <a:tr h="33528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σ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 (m)</a:t>
                      </a:r>
                      <a:endParaRPr kumimoji="0" lang="el-GR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0.011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981502"/>
                  </a:ext>
                </a:extLst>
              </a:tr>
              <a:tr h="33528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rmse (m)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0.018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911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15A2D7F5-08B2-F3E1-5659-7E0725754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0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Terreno – rilievo dei punti doppi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B63EEB5-0EC6-D79E-A1EE-CB4B3F9BB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04063" y="3925888"/>
            <a:ext cx="3313112" cy="2024062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it-IT" altLang="it-IT" sz="1800"/>
              <a:t> </a:t>
            </a:r>
            <a:r>
              <a:rPr lang="it-IT" altLang="it-IT" sz="1800">
                <a:solidFill>
                  <a:srgbClr val="990000"/>
                </a:solidFill>
              </a:rPr>
              <a:t>9 zone:</a:t>
            </a:r>
            <a:r>
              <a:rPr lang="it-IT" altLang="it-IT" sz="1800"/>
              <a:t> (Teatro di Marcello, Ludus Magnus, Testaccio, Circo Massimo, Botteghe del Palatino, Foro della Pace, Foro Transitorio e Foro di Augusto, Basilica Ulpia, Templi di Largo Argentina)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EBD6CC80-0D16-59CC-E2EB-D4619AA79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1125539"/>
            <a:ext cx="856932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Rilievi effettuati con  </a:t>
            </a:r>
            <a:r>
              <a:rPr lang="it-IT" altLang="it-IT">
                <a:solidFill>
                  <a:srgbClr val="A50021"/>
                </a:solidFill>
              </a:rPr>
              <a:t>Smart Station/GPS</a:t>
            </a:r>
            <a:r>
              <a:rPr lang="it-IT" altLang="it-IT"/>
              <a:t> di classe geodetica in vari punti della città 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Accuratezza </a:t>
            </a:r>
            <a:r>
              <a:rPr lang="it-IT" altLang="it-IT">
                <a:solidFill>
                  <a:srgbClr val="990000"/>
                </a:solidFill>
              </a:rPr>
              <a:t>planimetrica</a:t>
            </a:r>
            <a:r>
              <a:rPr lang="it-IT" altLang="it-IT"/>
              <a:t>: 0.05 m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Accuratezza altimetrica: 0.10 m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Punti rilevati direttamente nel sistema WGS84-IGB00 e poi trasformati nel sistema WGS84-ETRF89-IGM95 – UTM33 per renderli coerenti con la carta di Roma (Cartesia)</a:t>
            </a: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1193444D-F82A-3FAC-3A3A-EFDA5D89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3929063"/>
            <a:ext cx="5076825" cy="9255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800"/>
              <a:t>I frammenti sono stati raggruppati sulla base del criterio di “</a:t>
            </a:r>
            <a:r>
              <a:rPr lang="it-IT" altLang="it-IT" sz="1800">
                <a:solidFill>
                  <a:srgbClr val="990000"/>
                </a:solidFill>
              </a:rPr>
              <a:t>lastra di appartenenza</a:t>
            </a:r>
            <a:r>
              <a:rPr lang="it-IT" altLang="it-IT" sz="1800"/>
              <a:t>”, sulla base di studi archeologici</a:t>
            </a: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BA6DEB9D-396A-5EFB-4663-DA9969A42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2060575"/>
            <a:ext cx="2936875" cy="40640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Totale Punti Doppi: 132</a:t>
            </a:r>
          </a:p>
        </p:txBody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5ABF9C7B-6B03-3825-8CA6-8ED79E715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229226"/>
            <a:ext cx="4176712" cy="9255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 sz="1800">
                <a:solidFill>
                  <a:srgbClr val="990000"/>
                </a:solidFill>
              </a:rPr>
              <a:t>Altre zone</a:t>
            </a:r>
            <a:r>
              <a:rPr lang="it-IT" altLang="it-IT" sz="1800"/>
              <a:t> possono sono buone candidate: Terme Traiano, Portuense, Terme di Agrippa</a:t>
            </a:r>
          </a:p>
        </p:txBody>
      </p:sp>
      <p:sp>
        <p:nvSpPr>
          <p:cNvPr id="82952" name="AutoShape 8">
            <a:extLst>
              <a:ext uri="{FF2B5EF4-FFF2-40B4-BE49-F238E27FC236}">
                <a16:creationId xmlns:a16="http://schemas.microsoft.com/office/drawing/2014/main" id="{53892A79-35B8-E42F-9691-AA8A878F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4400818"/>
            <a:ext cx="1223962" cy="794802"/>
          </a:xfrm>
          <a:prstGeom prst="rightArrow">
            <a:avLst>
              <a:gd name="adj1" fmla="val 50000"/>
              <a:gd name="adj2" fmla="val 70604"/>
            </a:avLst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82953" name="AutoShape 9">
            <a:extLst>
              <a:ext uri="{FF2B5EF4-FFF2-40B4-BE49-F238E27FC236}">
                <a16:creationId xmlns:a16="http://schemas.microsoft.com/office/drawing/2014/main" id="{32A5D0BA-64A4-2724-3383-4D46672C2726}"/>
              </a:ext>
            </a:extLst>
          </p:cNvPr>
          <p:cNvSpPr>
            <a:spLocks noChangeArrowheads="1"/>
          </p:cNvSpPr>
          <p:nvPr/>
        </p:nvSpPr>
        <p:spPr bwMode="auto">
          <a:xfrm rot="8993310">
            <a:off x="5664201" y="5264418"/>
            <a:ext cx="1223963" cy="794802"/>
          </a:xfrm>
          <a:prstGeom prst="rightArrow">
            <a:avLst>
              <a:gd name="adj1" fmla="val 50000"/>
              <a:gd name="adj2" fmla="val 70604"/>
            </a:avLst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E33B1BD-0A69-E21D-8BBE-E99FE0D26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8229600" cy="579438"/>
          </a:xfrm>
        </p:spPr>
        <p:txBody>
          <a:bodyPr/>
          <a:lstStyle/>
          <a:p>
            <a:pPr eaLnBrk="1" hangingPunct="1"/>
            <a:r>
              <a:rPr lang="it-IT" altLang="it-IT" sz="3200"/>
              <a:t>Frammenti – Rilievo dei punti doppi</a:t>
            </a:r>
          </a:p>
        </p:txBody>
      </p:sp>
      <p:grpSp>
        <p:nvGrpSpPr>
          <p:cNvPr id="83971" name="Group 8">
            <a:extLst>
              <a:ext uri="{FF2B5EF4-FFF2-40B4-BE49-F238E27FC236}">
                <a16:creationId xmlns:a16="http://schemas.microsoft.com/office/drawing/2014/main" id="{EA48C50C-B6DD-0924-8074-5B68D87BD498}"/>
              </a:ext>
            </a:extLst>
          </p:cNvPr>
          <p:cNvGrpSpPr>
            <a:grpSpLocks/>
          </p:cNvGrpSpPr>
          <p:nvPr/>
        </p:nvGrpSpPr>
        <p:grpSpPr bwMode="auto">
          <a:xfrm>
            <a:off x="3884613" y="819150"/>
            <a:ext cx="6172200" cy="5562600"/>
            <a:chOff x="1519" y="482"/>
            <a:chExt cx="3888" cy="3504"/>
          </a:xfrm>
        </p:grpSpPr>
        <p:pic>
          <p:nvPicPr>
            <p:cNvPr id="83973" name="Picture 5" descr="2008-12-09_04-50-32-312">
              <a:extLst>
                <a:ext uri="{FF2B5EF4-FFF2-40B4-BE49-F238E27FC236}">
                  <a16:creationId xmlns:a16="http://schemas.microsoft.com/office/drawing/2014/main" id="{172C523F-E5CA-4617-66D8-E575FA44A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482"/>
              <a:ext cx="3888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74" name="Oval 6">
              <a:extLst>
                <a:ext uri="{FF2B5EF4-FFF2-40B4-BE49-F238E27FC236}">
                  <a16:creationId xmlns:a16="http://schemas.microsoft.com/office/drawing/2014/main" id="{82408FE5-22E8-EFBA-B295-7F4316687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1189"/>
              <a:ext cx="164" cy="35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83975" name="Text Box 7">
              <a:extLst>
                <a:ext uri="{FF2B5EF4-FFF2-40B4-BE49-F238E27FC236}">
                  <a16:creationId xmlns:a16="http://schemas.microsoft.com/office/drawing/2014/main" id="{559A1727-3D8B-A517-B62E-2C04A9893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25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it-IT" altLang="it-IT"/>
                <a:t>grappe</a:t>
              </a:r>
            </a:p>
          </p:txBody>
        </p:sp>
      </p:grp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DC0151C-4828-A227-898B-FDAAE46C3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4275139"/>
            <a:ext cx="5111750" cy="2236787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pPr marL="0" indent="0"/>
            <a:r>
              <a:rPr lang="it-IT" altLang="it-IT" sz="1800"/>
              <a:t>Disegni e fotografie elaborati nel 1960 </a:t>
            </a:r>
          </a:p>
          <a:p>
            <a:pPr marL="0" indent="0"/>
            <a:r>
              <a:rPr lang="it-IT" altLang="it-IT" sz="1800"/>
              <a:t>Impossibilità di utilizzare foto recenti (manca la scala né sono ortorettificate)</a:t>
            </a:r>
          </a:p>
          <a:p>
            <a:pPr marL="0" indent="0"/>
            <a:r>
              <a:rPr lang="it-IT" altLang="it-IT" sz="1800"/>
              <a:t>Rappresentazione in scala dei frammenti</a:t>
            </a:r>
          </a:p>
          <a:p>
            <a:pPr marL="0" indent="0"/>
            <a:r>
              <a:rPr lang="it-IT" altLang="it-IT" sz="1800"/>
              <a:t>Rilievo dei punti doppi e delle grappe in ArcGis</a:t>
            </a:r>
          </a:p>
          <a:p>
            <a:pPr marL="0" indent="0"/>
            <a:r>
              <a:rPr lang="it-IT" altLang="it-IT" sz="1800"/>
              <a:t>Ciascuna lastra ha il proprio sistema immagine di riferimento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6AD2BC3-2C5D-2820-3CB8-2820DB991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68325"/>
            <a:ext cx="8229600" cy="457200"/>
          </a:xfrm>
        </p:spPr>
        <p:txBody>
          <a:bodyPr/>
          <a:lstStyle/>
          <a:p>
            <a:pPr eaLnBrk="1" hangingPunct="1"/>
            <a:r>
              <a:rPr lang="it-IT" altLang="it-IT" sz="2400"/>
              <a:t>Problemi individuazione punti doppi - I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1FA01E01-CE9A-9E16-970F-A87A63875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4" y="1125538"/>
            <a:ext cx="8675687" cy="37211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it-IT" altLang="it-IT" sz="1800"/>
              <a:t>Individuazione punti doppi:</a:t>
            </a:r>
          </a:p>
          <a:p>
            <a:pPr eaLnBrk="1" hangingPunct="1"/>
            <a:r>
              <a:rPr lang="it-IT" altLang="it-IT" sz="1800"/>
              <a:t>Principali problemi riscontrati:</a:t>
            </a:r>
          </a:p>
          <a:p>
            <a:pPr eaLnBrk="1" hangingPunct="1"/>
            <a:r>
              <a:rPr lang="it-IT" altLang="it-IT" sz="1800"/>
              <a:t>1. le singole lastre potrebbero non essere coeve</a:t>
            </a:r>
          </a:p>
          <a:p>
            <a:pPr eaLnBrk="1" hangingPunct="1"/>
            <a:r>
              <a:rPr lang="it-IT" altLang="it-IT" sz="1800"/>
              <a:t>2. alcuni segni sui frammenti sembrano avere la funzione di “</a:t>
            </a:r>
            <a:r>
              <a:rPr lang="it-IT" altLang="it-IT" sz="1800">
                <a:solidFill>
                  <a:srgbClr val="990000"/>
                </a:solidFill>
              </a:rPr>
              <a:t>segni convenzionali</a:t>
            </a:r>
            <a:r>
              <a:rPr lang="it-IT" altLang="it-IT" sz="1800"/>
              <a:t>” (scale per Circo Massimo)</a:t>
            </a:r>
          </a:p>
          <a:p>
            <a:pPr eaLnBrk="1" hangingPunct="1"/>
            <a:r>
              <a:rPr lang="it-IT" altLang="it-IT" sz="1800"/>
              <a:t>3. in genere i paramenti esterni dei monumenti superstiti sono andati perduti </a:t>
            </a:r>
          </a:p>
          <a:p>
            <a:pPr eaLnBrk="1" hangingPunct="1"/>
            <a:r>
              <a:rPr lang="it-IT" altLang="it-IT" sz="1800"/>
              <a:t>4. alcuni edifici rappresentati sono stati individuati con certezza quasi assoluta ma la parte che si vede sui frammenti non è sufficiente ad individuare la singola colonna o il singolo arco (</a:t>
            </a:r>
            <a:r>
              <a:rPr lang="it-IT" altLang="it-IT" sz="1800">
                <a:solidFill>
                  <a:srgbClr val="990000"/>
                </a:solidFill>
              </a:rPr>
              <a:t>tempio rotondo Largo Argentina</a:t>
            </a:r>
            <a:r>
              <a:rPr lang="it-IT" altLang="it-IT" sz="1800"/>
              <a:t>)</a:t>
            </a:r>
          </a:p>
          <a:p>
            <a:pPr eaLnBrk="1" hangingPunct="1"/>
            <a:r>
              <a:rPr lang="it-IT" altLang="it-IT" sz="1800"/>
              <a:t>5. talvolta i frammenti rappresentano inequivocabilmente lo stesso edificio, ma presentano spazi vuoti tra di loro e quindi la loro collocazione reciproca per quanto attendibile non è certa (</a:t>
            </a:r>
            <a:r>
              <a:rPr lang="it-IT" altLang="it-IT" sz="1800">
                <a:solidFill>
                  <a:srgbClr val="990000"/>
                </a:solidFill>
              </a:rPr>
              <a:t>Templi di S. Nicola in Carcere</a:t>
            </a:r>
            <a:r>
              <a:rPr lang="it-IT" altLang="it-IT" sz="1800"/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5" descr="2008-12-09_04-16-32-859">
            <a:extLst>
              <a:ext uri="{FF2B5EF4-FFF2-40B4-BE49-F238E27FC236}">
                <a16:creationId xmlns:a16="http://schemas.microsoft.com/office/drawing/2014/main" id="{D06D13B6-4B4F-D3EC-EC30-F33291C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439863"/>
            <a:ext cx="427037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2">
            <a:extLst>
              <a:ext uri="{FF2B5EF4-FFF2-40B4-BE49-F238E27FC236}">
                <a16:creationId xmlns:a16="http://schemas.microsoft.com/office/drawing/2014/main" id="{7C5FF18B-AEAB-10F7-B0CA-25622F696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804863"/>
            <a:ext cx="8229600" cy="457200"/>
          </a:xfrm>
        </p:spPr>
        <p:txBody>
          <a:bodyPr/>
          <a:lstStyle/>
          <a:p>
            <a:pPr eaLnBrk="1" hangingPunct="1"/>
            <a:r>
              <a:rPr lang="it-IT" altLang="it-IT" sz="2400"/>
              <a:t>Problemi individuazione punti doppi - II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34D6DAA-E100-0B1E-64F6-B858115E4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5229226"/>
            <a:ext cx="3313112" cy="366713"/>
          </a:xfrm>
        </p:spPr>
        <p:txBody>
          <a:bodyPr/>
          <a:lstStyle/>
          <a:p>
            <a:pPr eaLnBrk="1" hangingPunct="1"/>
            <a:r>
              <a:rPr lang="it-IT" altLang="it-IT" sz="1800"/>
              <a:t>Templi S. Nicola in Carcere</a:t>
            </a:r>
          </a:p>
        </p:txBody>
      </p:sp>
      <p:pic>
        <p:nvPicPr>
          <p:cNvPr id="86021" name="Picture 7" descr="2008-12-09_04-18-37-562">
            <a:extLst>
              <a:ext uri="{FF2B5EF4-FFF2-40B4-BE49-F238E27FC236}">
                <a16:creationId xmlns:a16="http://schemas.microsoft.com/office/drawing/2014/main" id="{54505A58-136E-4E5A-94AE-1C50CF81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1411289"/>
            <a:ext cx="4105275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Rectangle 8">
            <a:extLst>
              <a:ext uri="{FF2B5EF4-FFF2-40B4-BE49-F238E27FC236}">
                <a16:creationId xmlns:a16="http://schemas.microsoft.com/office/drawing/2014/main" id="{705EAF27-F965-42DD-2A21-2665DF442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5229226"/>
            <a:ext cx="3313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 sz="1800"/>
              <a:t>Templi Largo Argentina</a:t>
            </a:r>
          </a:p>
        </p:txBody>
      </p:sp>
      <p:grpSp>
        <p:nvGrpSpPr>
          <p:cNvPr id="160785" name="Group 17">
            <a:extLst>
              <a:ext uri="{FF2B5EF4-FFF2-40B4-BE49-F238E27FC236}">
                <a16:creationId xmlns:a16="http://schemas.microsoft.com/office/drawing/2014/main" id="{C2E39F34-3C2A-98CE-8C31-C274C09A2D6F}"/>
              </a:ext>
            </a:extLst>
          </p:cNvPr>
          <p:cNvGrpSpPr>
            <a:grpSpLocks/>
          </p:cNvGrpSpPr>
          <p:nvPr/>
        </p:nvGrpSpPr>
        <p:grpSpPr bwMode="auto">
          <a:xfrm>
            <a:off x="3359151" y="1268414"/>
            <a:ext cx="5616575" cy="3946525"/>
            <a:chOff x="1156" y="799"/>
            <a:chExt cx="3538" cy="2486"/>
          </a:xfrm>
        </p:grpSpPr>
        <p:grpSp>
          <p:nvGrpSpPr>
            <p:cNvPr id="86024" name="Group 12">
              <a:extLst>
                <a:ext uri="{FF2B5EF4-FFF2-40B4-BE49-F238E27FC236}">
                  <a16:creationId xmlns:a16="http://schemas.microsoft.com/office/drawing/2014/main" id="{0097712A-FE66-2B6D-2325-FD67EA3E5C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799"/>
              <a:ext cx="3538" cy="2486"/>
              <a:chOff x="1020" y="1752"/>
              <a:chExt cx="3416" cy="2351"/>
            </a:xfrm>
          </p:grpSpPr>
          <p:pic>
            <p:nvPicPr>
              <p:cNvPr id="86027" name="Picture 10" descr="2008-12-09_04-19-47-421">
                <a:extLst>
                  <a:ext uri="{FF2B5EF4-FFF2-40B4-BE49-F238E27FC236}">
                    <a16:creationId xmlns:a16="http://schemas.microsoft.com/office/drawing/2014/main" id="{BD3AE914-C2E2-9183-D93A-FD7CBB88C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" y="1752"/>
                <a:ext cx="3416" cy="2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28" name="Rectangle 11">
                <a:extLst>
                  <a:ext uri="{FF2B5EF4-FFF2-40B4-BE49-F238E27FC236}">
                    <a16:creationId xmlns:a16="http://schemas.microsoft.com/office/drawing/2014/main" id="{29739FC1-683C-B480-9013-08582846B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3884"/>
                <a:ext cx="2087" cy="2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/>
                <a:r>
                  <a:rPr lang="it-IT" altLang="it-IT" sz="1800"/>
                  <a:t>Circo Massimo</a:t>
                </a:r>
              </a:p>
            </p:txBody>
          </p:sp>
        </p:grpSp>
        <p:sp>
          <p:nvSpPr>
            <p:cNvPr id="86025" name="Oval 14">
              <a:extLst>
                <a:ext uri="{FF2B5EF4-FFF2-40B4-BE49-F238E27FC236}">
                  <a16:creationId xmlns:a16="http://schemas.microsoft.com/office/drawing/2014/main" id="{0818ABA1-E2AF-D164-AAC8-CF4530A05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1574"/>
              <a:ext cx="164" cy="354"/>
            </a:xfrm>
            <a:prstGeom prst="ellipse">
              <a:avLst/>
            </a:prstGeom>
            <a:noFill/>
            <a:ln w="38100" algn="ctr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86026" name="Oval 15">
              <a:extLst>
                <a:ext uri="{FF2B5EF4-FFF2-40B4-BE49-F238E27FC236}">
                  <a16:creationId xmlns:a16="http://schemas.microsoft.com/office/drawing/2014/main" id="{61997F91-CBB1-D241-7176-995BEABB4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436"/>
              <a:ext cx="164" cy="354"/>
            </a:xfrm>
            <a:prstGeom prst="ellipse">
              <a:avLst/>
            </a:prstGeom>
            <a:noFill/>
            <a:ln w="38100" algn="ctr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7" descr="2008-12-09_04-55-33-140">
            <a:extLst>
              <a:ext uri="{FF2B5EF4-FFF2-40B4-BE49-F238E27FC236}">
                <a16:creationId xmlns:a16="http://schemas.microsoft.com/office/drawing/2014/main" id="{789AD34C-B4CF-F9FF-C820-7022F456A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1341439"/>
            <a:ext cx="3635375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Line 12">
            <a:extLst>
              <a:ext uri="{FF2B5EF4-FFF2-40B4-BE49-F238E27FC236}">
                <a16:creationId xmlns:a16="http://schemas.microsoft.com/office/drawing/2014/main" id="{8D87E804-D336-F42C-45E2-5A062ED7D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5725" y="1412876"/>
            <a:ext cx="647700" cy="1584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88068" name="Oval 13">
            <a:extLst>
              <a:ext uri="{FF2B5EF4-FFF2-40B4-BE49-F238E27FC236}">
                <a16:creationId xmlns:a16="http://schemas.microsoft.com/office/drawing/2014/main" id="{85944403-AC31-7096-353E-07A3E04CD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550" y="3255635"/>
            <a:ext cx="259766" cy="56263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grpSp>
        <p:nvGrpSpPr>
          <p:cNvPr id="88069" name="Group 11">
            <a:extLst>
              <a:ext uri="{FF2B5EF4-FFF2-40B4-BE49-F238E27FC236}">
                <a16:creationId xmlns:a16="http://schemas.microsoft.com/office/drawing/2014/main" id="{9D730919-7D60-6CB8-8ED6-CB930E575730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1196976"/>
            <a:ext cx="5189537" cy="2911475"/>
            <a:chOff x="564" y="861"/>
            <a:chExt cx="3269" cy="1834"/>
          </a:xfrm>
        </p:grpSpPr>
        <p:pic>
          <p:nvPicPr>
            <p:cNvPr id="88077" name="Picture 5" descr="2008-12-09_04-51-04-515">
              <a:extLst>
                <a:ext uri="{FF2B5EF4-FFF2-40B4-BE49-F238E27FC236}">
                  <a16:creationId xmlns:a16="http://schemas.microsoft.com/office/drawing/2014/main" id="{BA7F06BF-4A06-9A25-7F3C-D57B9776B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" y="861"/>
              <a:ext cx="3269" cy="1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78" name="Oval 10">
              <a:extLst>
                <a:ext uri="{FF2B5EF4-FFF2-40B4-BE49-F238E27FC236}">
                  <a16:creationId xmlns:a16="http://schemas.microsoft.com/office/drawing/2014/main" id="{F9D223D5-1065-C392-F5C3-60954BEF9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1597"/>
              <a:ext cx="164" cy="35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</p:grpSp>
      <p:grpSp>
        <p:nvGrpSpPr>
          <p:cNvPr id="88070" name="Group 18">
            <a:extLst>
              <a:ext uri="{FF2B5EF4-FFF2-40B4-BE49-F238E27FC236}">
                <a16:creationId xmlns:a16="http://schemas.microsoft.com/office/drawing/2014/main" id="{253F3241-451B-7402-B853-1B9E5F2F04AF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3284538"/>
            <a:ext cx="4464050" cy="2881312"/>
            <a:chOff x="2064" y="1661"/>
            <a:chExt cx="2948" cy="1960"/>
          </a:xfrm>
        </p:grpSpPr>
        <p:pic>
          <p:nvPicPr>
            <p:cNvPr id="88073" name="Picture 14" descr="DSC_0099d">
              <a:extLst>
                <a:ext uri="{FF2B5EF4-FFF2-40B4-BE49-F238E27FC236}">
                  <a16:creationId xmlns:a16="http://schemas.microsoft.com/office/drawing/2014/main" id="{BACAC141-FFCC-FBC0-55ED-D6FC2CD2B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661"/>
              <a:ext cx="2948" cy="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74" name="Oval 15">
              <a:extLst>
                <a:ext uri="{FF2B5EF4-FFF2-40B4-BE49-F238E27FC236}">
                  <a16:creationId xmlns:a16="http://schemas.microsoft.com/office/drawing/2014/main" id="{8BF6F791-0EAA-2DB3-1634-D0E550928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921"/>
              <a:ext cx="91" cy="38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88075" name="Oval 16">
              <a:extLst>
                <a:ext uri="{FF2B5EF4-FFF2-40B4-BE49-F238E27FC236}">
                  <a16:creationId xmlns:a16="http://schemas.microsoft.com/office/drawing/2014/main" id="{7B6EBB06-4FB2-C29B-C38C-63AB3C7A9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513"/>
              <a:ext cx="91" cy="38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88076" name="Oval 17">
              <a:extLst>
                <a:ext uri="{FF2B5EF4-FFF2-40B4-BE49-F238E27FC236}">
                  <a16:creationId xmlns:a16="http://schemas.microsoft.com/office/drawing/2014/main" id="{21328DC6-759D-7DB4-96EC-3DB2C1F58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2649"/>
              <a:ext cx="91" cy="38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</p:grpSp>
      <p:pic>
        <p:nvPicPr>
          <p:cNvPr id="88071" name="Picture 9" descr="2008-12-09_04-56-03-750">
            <a:extLst>
              <a:ext uri="{FF2B5EF4-FFF2-40B4-BE49-F238E27FC236}">
                <a16:creationId xmlns:a16="http://schemas.microsoft.com/office/drawing/2014/main" id="{2466DA28-771C-A0A5-7C19-819E64EC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3292476"/>
            <a:ext cx="3960813" cy="292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72" name="Rectangle 20">
            <a:extLst>
              <a:ext uri="{FF2B5EF4-FFF2-40B4-BE49-F238E27FC236}">
                <a16:creationId xmlns:a16="http://schemas.microsoft.com/office/drawing/2014/main" id="{559D70F0-6149-8840-0377-0EF78C883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1"/>
            <a:ext cx="8229600" cy="822325"/>
          </a:xfrm>
          <a:noFill/>
        </p:spPr>
        <p:txBody>
          <a:bodyPr/>
          <a:lstStyle/>
          <a:p>
            <a:pPr eaLnBrk="1" hangingPunct="1"/>
            <a:r>
              <a:rPr lang="it-IT" altLang="it-IT" sz="2400"/>
              <a:t>Procedura per il rilievo dei punti doppi</a:t>
            </a:r>
            <a:br>
              <a:rPr lang="it-IT" altLang="it-IT" sz="2400"/>
            </a:br>
            <a:r>
              <a:rPr lang="it-IT" altLang="it-IT" sz="2400"/>
              <a:t> (sistema immagine – sistema terreno)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62">
            <a:extLst>
              <a:ext uri="{FF2B5EF4-FFF2-40B4-BE49-F238E27FC236}">
                <a16:creationId xmlns:a16="http://schemas.microsoft.com/office/drawing/2014/main" id="{794BD901-CD7B-3B8F-3E4B-62BA0F44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692150"/>
            <a:ext cx="70707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635" name="Picture 3">
            <a:extLst>
              <a:ext uri="{FF2B5EF4-FFF2-40B4-BE49-F238E27FC236}">
                <a16:creationId xmlns:a16="http://schemas.microsoft.com/office/drawing/2014/main" id="{D196026B-3668-1A0E-2917-B6300ED96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1916114"/>
            <a:ext cx="31051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8" name="Oval 4">
            <a:extLst>
              <a:ext uri="{FF2B5EF4-FFF2-40B4-BE49-F238E27FC236}">
                <a16:creationId xmlns:a16="http://schemas.microsoft.com/office/drawing/2014/main" id="{651AD944-DF2E-8692-5867-894C4FD9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1341438"/>
            <a:ext cx="360363" cy="431800"/>
          </a:xfrm>
          <a:prstGeom prst="ellips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56C3084F-BDA7-8422-1FE1-66AB2A263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3573463"/>
            <a:ext cx="647700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33E69801-92B9-0CAC-A9BF-70757AD414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47282" y="4148932"/>
            <a:ext cx="719138" cy="288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7351" name="Oval 7">
            <a:extLst>
              <a:ext uri="{FF2B5EF4-FFF2-40B4-BE49-F238E27FC236}">
                <a16:creationId xmlns:a16="http://schemas.microsoft.com/office/drawing/2014/main" id="{CF946367-9B15-F526-9B87-1211AD2B6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3789363"/>
            <a:ext cx="360362" cy="431800"/>
          </a:xfrm>
          <a:prstGeom prst="ellips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325640" name="Picture 8">
            <a:extLst>
              <a:ext uri="{FF2B5EF4-FFF2-40B4-BE49-F238E27FC236}">
                <a16:creationId xmlns:a16="http://schemas.microsoft.com/office/drawing/2014/main" id="{0FE8ADD1-B7B8-472F-9953-4C48B823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r="5336"/>
          <a:stretch>
            <a:fillRect/>
          </a:stretch>
        </p:blipFill>
        <p:spPr bwMode="auto">
          <a:xfrm>
            <a:off x="1774825" y="1916114"/>
            <a:ext cx="41402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5641" name="Line 9">
            <a:extLst>
              <a:ext uri="{FF2B5EF4-FFF2-40B4-BE49-F238E27FC236}">
                <a16:creationId xmlns:a16="http://schemas.microsoft.com/office/drawing/2014/main" id="{9006051D-AA7F-0702-A5EF-E727FE4FC7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91175" y="4076701"/>
            <a:ext cx="649288" cy="144463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25642" name="Line 10">
            <a:extLst>
              <a:ext uri="{FF2B5EF4-FFF2-40B4-BE49-F238E27FC236}">
                <a16:creationId xmlns:a16="http://schemas.microsoft.com/office/drawing/2014/main" id="{DEE3FAD4-F37F-A2BE-A170-54151C45C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3839" y="1557339"/>
            <a:ext cx="2016125" cy="1366837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7355" name="Oval 11">
            <a:extLst>
              <a:ext uri="{FF2B5EF4-FFF2-40B4-BE49-F238E27FC236}">
                <a16:creationId xmlns:a16="http://schemas.microsoft.com/office/drawing/2014/main" id="{251DD5A3-314F-4145-7B94-A36F82A6C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1412876"/>
            <a:ext cx="433387" cy="576263"/>
          </a:xfrm>
          <a:prstGeom prst="ellips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325644" name="Picture 12">
            <a:extLst>
              <a:ext uri="{FF2B5EF4-FFF2-40B4-BE49-F238E27FC236}">
                <a16:creationId xmlns:a16="http://schemas.microsoft.com/office/drawing/2014/main" id="{AA2E9B71-25B4-4C64-272A-085A0040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1989138"/>
            <a:ext cx="452437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5645" name="Line 13">
            <a:extLst>
              <a:ext uri="{FF2B5EF4-FFF2-40B4-BE49-F238E27FC236}">
                <a16:creationId xmlns:a16="http://schemas.microsoft.com/office/drawing/2014/main" id="{4AD1C61F-8EA7-CD74-647E-ABF30C6EA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0826" y="1700214"/>
            <a:ext cx="142875" cy="5048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5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5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6" descr="slabmap2">
            <a:extLst>
              <a:ext uri="{FF2B5EF4-FFF2-40B4-BE49-F238E27FC236}">
                <a16:creationId xmlns:a16="http://schemas.microsoft.com/office/drawing/2014/main" id="{0BF4D245-7AC8-58F0-B9AB-7C6368E8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620714"/>
            <a:ext cx="8459787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Rectangle 3">
            <a:extLst>
              <a:ext uri="{FF2B5EF4-FFF2-40B4-BE49-F238E27FC236}">
                <a16:creationId xmlns:a16="http://schemas.microsoft.com/office/drawing/2014/main" id="{5DF0F815-D03E-B5F7-066A-7FDD75AB5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1" y="1557338"/>
            <a:ext cx="3598863" cy="4000500"/>
          </a:xfrm>
          <a:solidFill>
            <a:srgbClr val="CCFFF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it-IT" altLang="it-IT" sz="2000"/>
              <a:t>Pochi frammenti scelti sulla base di criteri che </a:t>
            </a:r>
          </a:p>
          <a:p>
            <a:pPr marL="0" indent="0"/>
            <a:r>
              <a:rPr lang="it-IT" altLang="it-IT" sz="2000"/>
              <a:t>garantiscono sufficiente accuratezza per: </a:t>
            </a:r>
          </a:p>
          <a:p>
            <a:pPr marL="0" indent="0"/>
            <a:r>
              <a:rPr lang="it-IT" altLang="it-IT" sz="2000"/>
              <a:t>attribuzione sicura edifici dei punti doppi ai singoli frammenti </a:t>
            </a:r>
          </a:p>
          <a:p>
            <a:pPr marL="0" indent="0"/>
            <a:r>
              <a:rPr lang="it-IT" altLang="it-IT" sz="2000"/>
              <a:t>sufficiente accuratezza nella collocazione sulla parete</a:t>
            </a:r>
          </a:p>
          <a:p>
            <a:pPr marL="0" indent="0"/>
            <a:r>
              <a:rPr lang="it-IT" altLang="it-IT" sz="2000"/>
              <a:t>Ben distribuiti rispetto alla zona dei frammenti</a:t>
            </a:r>
          </a:p>
        </p:txBody>
      </p:sp>
      <p:pic>
        <p:nvPicPr>
          <p:cNvPr id="136199" name="Picture 7" descr="2008-12-09_06-00-53-093">
            <a:extLst>
              <a:ext uri="{FF2B5EF4-FFF2-40B4-BE49-F238E27FC236}">
                <a16:creationId xmlns:a16="http://schemas.microsoft.com/office/drawing/2014/main" id="{8091DC96-8A37-A8DF-E52F-41590126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908051"/>
            <a:ext cx="76962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Rectangle 9">
            <a:extLst>
              <a:ext uri="{FF2B5EF4-FFF2-40B4-BE49-F238E27FC236}">
                <a16:creationId xmlns:a16="http://schemas.microsoft.com/office/drawing/2014/main" id="{D554AE06-6F42-A192-6B4E-1753CA8B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66725"/>
            <a:ext cx="8229600" cy="457200"/>
          </a:xfrm>
          <a:noFill/>
        </p:spPr>
        <p:txBody>
          <a:bodyPr/>
          <a:lstStyle/>
          <a:p>
            <a:pPr eaLnBrk="1" hangingPunct="1"/>
            <a:r>
              <a:rPr lang="it-IT" altLang="it-IT" sz="2400"/>
              <a:t>Punti doppi – distribuzione su terreno e sulla parete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7E2AC35-DDBA-A468-CD08-C4A09B642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620713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I sistemi di riferimento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EBD59DD-6FDC-E619-8C12-D52FCD1D18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915988"/>
          </a:xfrm>
        </p:spPr>
        <p:txBody>
          <a:bodyPr/>
          <a:lstStyle/>
          <a:p>
            <a:pPr marL="0" indent="0"/>
            <a:r>
              <a:rPr lang="it-IT" altLang="it-IT" sz="1800"/>
              <a:t>I 3 sistemi di coordinate sono considerati in prima approssimazione piani e quindi il passaggio dall’uno all’altro avviene tramite una rototraslazione piana.</a:t>
            </a:r>
          </a:p>
        </p:txBody>
      </p:sp>
      <p:grpSp>
        <p:nvGrpSpPr>
          <p:cNvPr id="90116" name="Group 4">
            <a:extLst>
              <a:ext uri="{FF2B5EF4-FFF2-40B4-BE49-F238E27FC236}">
                <a16:creationId xmlns:a16="http://schemas.microsoft.com/office/drawing/2014/main" id="{3FD11755-28A3-4EA9-8B6C-453E962422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44725" y="2409826"/>
            <a:ext cx="7380288" cy="4456113"/>
            <a:chOff x="1134" y="2797"/>
            <a:chExt cx="9540" cy="5760"/>
          </a:xfrm>
        </p:grpSpPr>
        <p:sp>
          <p:nvSpPr>
            <p:cNvPr id="90118" name="AutoShape 5">
              <a:extLst>
                <a:ext uri="{FF2B5EF4-FFF2-40B4-BE49-F238E27FC236}">
                  <a16:creationId xmlns:a16="http://schemas.microsoft.com/office/drawing/2014/main" id="{66D8A6AB-B963-BAF3-1ABE-0D97181F6C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4" y="2797"/>
              <a:ext cx="9540" cy="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cxnSp>
          <p:nvCxnSpPr>
            <p:cNvPr id="90119" name="AutoShape 6">
              <a:extLst>
                <a:ext uri="{FF2B5EF4-FFF2-40B4-BE49-F238E27FC236}">
                  <a16:creationId xmlns:a16="http://schemas.microsoft.com/office/drawing/2014/main" id="{4356A9E2-8128-EBA4-6CC0-1FDFBB91C5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15" y="3157"/>
              <a:ext cx="1979" cy="1260"/>
            </a:xfrm>
            <a:prstGeom prst="bentConnector3">
              <a:avLst>
                <a:gd name="adj1" fmla="val 49977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0" name="AutoShape 7">
              <a:extLst>
                <a:ext uri="{FF2B5EF4-FFF2-40B4-BE49-F238E27FC236}">
                  <a16:creationId xmlns:a16="http://schemas.microsoft.com/office/drawing/2014/main" id="{000F1B26-CF2C-E79C-A4DF-C044FF30DF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464" y="5767"/>
              <a:ext cx="1620" cy="72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1" name="AutoShape 8">
              <a:extLst>
                <a:ext uri="{FF2B5EF4-FFF2-40B4-BE49-F238E27FC236}">
                  <a16:creationId xmlns:a16="http://schemas.microsoft.com/office/drawing/2014/main" id="{AC67FCA7-CAC0-A768-DBB7-2A56ABF0C8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7074" y="4957"/>
              <a:ext cx="1620" cy="126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22" name="Oval 9">
              <a:extLst>
                <a:ext uri="{FF2B5EF4-FFF2-40B4-BE49-F238E27FC236}">
                  <a16:creationId xmlns:a16="http://schemas.microsoft.com/office/drawing/2014/main" id="{BF20377D-7823-7C0E-7207-8A546D6C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6368"/>
              <a:ext cx="4140" cy="216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/>
              <a:r>
                <a:rPr lang="it-IT" altLang="it-IT" sz="2800">
                  <a:latin typeface="Times New Roman" panose="02020603050405020304" pitchFamily="18" charset="0"/>
                </a:rPr>
                <a:t>Immagine </a:t>
              </a:r>
              <a:r>
                <a:rPr lang="it-IT" altLang="it-IT">
                  <a:latin typeface="Times New Roman" panose="02020603050405020304" pitchFamily="18" charset="0"/>
                </a:rPr>
                <a:t>(Foto o Disegno)</a:t>
              </a:r>
              <a:endParaRPr lang="it-IT" altLang="it-IT"/>
            </a:p>
          </p:txBody>
        </p:sp>
        <p:sp>
          <p:nvSpPr>
            <p:cNvPr id="90123" name="Oval 10">
              <a:extLst>
                <a:ext uri="{FF2B5EF4-FFF2-40B4-BE49-F238E27FC236}">
                  <a16:creationId xmlns:a16="http://schemas.microsoft.com/office/drawing/2014/main" id="{CEAE440E-FF70-AE47-A6B9-58DF7A194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2804"/>
              <a:ext cx="4140" cy="216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/>
              <a:r>
                <a:rPr lang="it-IT" altLang="it-IT" sz="2800">
                  <a:latin typeface="Times New Roman" panose="02020603050405020304" pitchFamily="18" charset="0"/>
                </a:rPr>
                <a:t>Parete</a:t>
              </a:r>
              <a:endParaRPr lang="it-IT" altLang="it-IT"/>
            </a:p>
          </p:txBody>
        </p:sp>
      </p:grpSp>
      <p:sp>
        <p:nvSpPr>
          <p:cNvPr id="90117" name="Oval 11">
            <a:extLst>
              <a:ext uri="{FF2B5EF4-FFF2-40B4-BE49-F238E27FC236}">
                <a16:creationId xmlns:a16="http://schemas.microsoft.com/office/drawing/2014/main" id="{383A4B4C-38A6-0931-6C87-82DC116FD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3357564"/>
            <a:ext cx="2952750" cy="1874837"/>
          </a:xfrm>
          <a:prstGeom prst="ellipse">
            <a:avLst/>
          </a:prstGeom>
          <a:solidFill>
            <a:srgbClr val="CC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/>
            <a:r>
              <a:rPr lang="it-IT" altLang="it-IT" sz="2800">
                <a:latin typeface="Times New Roman" panose="02020603050405020304" pitchFamily="18" charset="0"/>
              </a:rPr>
              <a:t>Terreno</a:t>
            </a:r>
            <a:endParaRPr lang="it-IT" altLang="it-IT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6D24B07A-0AB0-3DF7-1D07-8CD8F492804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895600" y="0"/>
            <a:ext cx="7772400" cy="579438"/>
          </a:xfrm>
        </p:spPr>
        <p:txBody>
          <a:bodyPr anchor="ctr"/>
          <a:lstStyle/>
          <a:p>
            <a:pPr eaLnBrk="1" hangingPunct="1"/>
            <a:r>
              <a:rPr lang="it-IT" altLang="it-IT" sz="3200"/>
              <a:t>Schema ordine trasformazioni</a:t>
            </a:r>
          </a:p>
        </p:txBody>
      </p:sp>
      <p:sp>
        <p:nvSpPr>
          <p:cNvPr id="92163" name="AutoShape 3">
            <a:extLst>
              <a:ext uri="{FF2B5EF4-FFF2-40B4-BE49-F238E27FC236}">
                <a16:creationId xmlns:a16="http://schemas.microsoft.com/office/drawing/2014/main" id="{29D0B6E7-D6B7-D11D-9DD1-697C34AE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1412876"/>
            <a:ext cx="1439862" cy="1439863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1</a:t>
            </a:r>
          </a:p>
        </p:txBody>
      </p:sp>
      <p:sp>
        <p:nvSpPr>
          <p:cNvPr id="92164" name="AutoShape 4">
            <a:extLst>
              <a:ext uri="{FF2B5EF4-FFF2-40B4-BE49-F238E27FC236}">
                <a16:creationId xmlns:a16="http://schemas.microsoft.com/office/drawing/2014/main" id="{83360526-588B-ACB8-A610-C9DAF043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1412876"/>
            <a:ext cx="1439862" cy="1439863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2</a:t>
            </a:r>
          </a:p>
        </p:txBody>
      </p:sp>
      <p:sp>
        <p:nvSpPr>
          <p:cNvPr id="92165" name="AutoShape 5">
            <a:extLst>
              <a:ext uri="{FF2B5EF4-FFF2-40B4-BE49-F238E27FC236}">
                <a16:creationId xmlns:a16="http://schemas.microsoft.com/office/drawing/2014/main" id="{21DCC31D-6BCE-3F11-C015-2D9B8721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1" y="3573463"/>
            <a:ext cx="1439863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4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74B199D-300B-536E-1D4B-B96D63F2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628776"/>
            <a:ext cx="187325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400"/>
              <a:t>Dalla 1 si ricavano i parametri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400" b="1"/>
              <a:t>immagine / terreno</a:t>
            </a:r>
            <a:r>
              <a:rPr lang="it-IT" altLang="it-IT" sz="1400"/>
              <a:t>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400"/>
              <a:t>che vengono utilizzati nella 2</a:t>
            </a:r>
          </a:p>
        </p:txBody>
      </p:sp>
      <p:sp>
        <p:nvSpPr>
          <p:cNvPr id="92167" name="Text Box 7">
            <a:extLst>
              <a:ext uri="{FF2B5EF4-FFF2-40B4-BE49-F238E27FC236}">
                <a16:creationId xmlns:a16="http://schemas.microsoft.com/office/drawing/2014/main" id="{7BBFC784-2B83-7189-D197-9B7C726BB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4" y="3789364"/>
            <a:ext cx="194468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400"/>
              <a:t>Dalla 3 si ricavano i parametri 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400" b="1"/>
              <a:t>parete / terreno</a:t>
            </a:r>
            <a:r>
              <a:rPr lang="it-IT" altLang="it-IT" sz="1400"/>
              <a:t> 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400"/>
              <a:t>che vengono utilizzati nella 4</a:t>
            </a:r>
          </a:p>
        </p:txBody>
      </p:sp>
      <p:sp>
        <p:nvSpPr>
          <p:cNvPr id="92168" name="Text Box 8">
            <a:extLst>
              <a:ext uri="{FF2B5EF4-FFF2-40B4-BE49-F238E27FC236}">
                <a16:creationId xmlns:a16="http://schemas.microsoft.com/office/drawing/2014/main" id="{069C17E4-DA82-EFC0-F645-EA81A169F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3789364"/>
            <a:ext cx="863600" cy="1476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800" b="1"/>
              <a:t>T</a:t>
            </a:r>
            <a:r>
              <a:rPr lang="it-IT" altLang="it-IT" sz="1800" b="1" baseline="-25000"/>
              <a:t>E</a:t>
            </a:r>
            <a:r>
              <a:rPr lang="it-IT" altLang="it-IT" sz="1800" b="1"/>
              <a:t>  T</a:t>
            </a:r>
            <a:r>
              <a:rPr lang="it-IT" altLang="it-IT" sz="1800" b="1" baseline="-25000"/>
              <a:t>N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it-IT" sz="1800" b="1">
                <a:cs typeface="Arial" panose="020B0604020202020204" pitchFamily="34" charset="0"/>
              </a:rPr>
              <a:t>λ</a:t>
            </a:r>
            <a:r>
              <a:rPr lang="it-IT" altLang="it-IT" sz="1800" b="1">
                <a:cs typeface="Arial" panose="020B0604020202020204" pitchFamily="34" charset="0"/>
              </a:rPr>
              <a:t>  (</a:t>
            </a:r>
            <a:r>
              <a:rPr lang="el-GR" altLang="it-IT" sz="1800" b="1">
                <a:cs typeface="Arial" panose="020B0604020202020204" pitchFamily="34" charset="0"/>
              </a:rPr>
              <a:t>μ</a:t>
            </a:r>
            <a:r>
              <a:rPr lang="it-IT" altLang="it-IT" sz="1800" b="1">
                <a:cs typeface="Arial" panose="020B0604020202020204" pitchFamily="34" charset="0"/>
              </a:rPr>
              <a:t>)</a:t>
            </a:r>
            <a:endParaRPr lang="el-GR" altLang="it-IT" sz="1800" b="1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l-GR" altLang="it-IT" sz="1800" b="1">
                <a:cs typeface="Arial" panose="020B0604020202020204" pitchFamily="34" charset="0"/>
              </a:rPr>
              <a:t>θ</a:t>
            </a:r>
          </a:p>
        </p:txBody>
      </p:sp>
      <p:sp>
        <p:nvSpPr>
          <p:cNvPr id="92169" name="AutoShape 9">
            <a:extLst>
              <a:ext uri="{FF2B5EF4-FFF2-40B4-BE49-F238E27FC236}">
                <a16:creationId xmlns:a16="http://schemas.microsoft.com/office/drawing/2014/main" id="{C11C329A-13A8-7E4A-6884-2BCC924B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1844676"/>
            <a:ext cx="2952750" cy="288925"/>
          </a:xfrm>
          <a:prstGeom prst="rightArrow">
            <a:avLst>
              <a:gd name="adj1" fmla="val 50000"/>
              <a:gd name="adj2" fmla="val 2554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92170" name="AutoShape 10">
            <a:extLst>
              <a:ext uri="{FF2B5EF4-FFF2-40B4-BE49-F238E27FC236}">
                <a16:creationId xmlns:a16="http://schemas.microsoft.com/office/drawing/2014/main" id="{212DF40C-6962-208B-2FD3-E39E062F60C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43250" y="4005264"/>
            <a:ext cx="2736850" cy="287337"/>
          </a:xfrm>
          <a:prstGeom prst="rightArrow">
            <a:avLst>
              <a:gd name="adj1" fmla="val 50000"/>
              <a:gd name="adj2" fmla="val 2381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92171" name="Rectangle 11">
            <a:extLst>
              <a:ext uri="{FF2B5EF4-FFF2-40B4-BE49-F238E27FC236}">
                <a16:creationId xmlns:a16="http://schemas.microsoft.com/office/drawing/2014/main" id="{CF759B7E-848E-32D0-988B-50C84FA6E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719138"/>
            <a:ext cx="28797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immagine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PUNTI DOPPI</a:t>
            </a:r>
          </a:p>
        </p:txBody>
      </p:sp>
      <p:sp>
        <p:nvSpPr>
          <p:cNvPr id="92172" name="Rectangle 12">
            <a:extLst>
              <a:ext uri="{FF2B5EF4-FFF2-40B4-BE49-F238E27FC236}">
                <a16:creationId xmlns:a16="http://schemas.microsoft.com/office/drawing/2014/main" id="{F120603F-DEDB-DD7F-7AFC-9D6F951FA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1" y="5037138"/>
            <a:ext cx="28797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parete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GRAPPE DOPPIE</a:t>
            </a:r>
          </a:p>
        </p:txBody>
      </p:sp>
      <p:sp>
        <p:nvSpPr>
          <p:cNvPr id="92173" name="Rectangle 13">
            <a:extLst>
              <a:ext uri="{FF2B5EF4-FFF2-40B4-BE49-F238E27FC236}">
                <a16:creationId xmlns:a16="http://schemas.microsoft.com/office/drawing/2014/main" id="{98442636-B170-20BB-EB89-4C5A95FB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1" y="2878138"/>
            <a:ext cx="28797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terreno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GRAPPE DOPPIE</a:t>
            </a:r>
          </a:p>
        </p:txBody>
      </p:sp>
      <p:sp>
        <p:nvSpPr>
          <p:cNvPr id="92174" name="Rectangle 14">
            <a:extLst>
              <a:ext uri="{FF2B5EF4-FFF2-40B4-BE49-F238E27FC236}">
                <a16:creationId xmlns:a16="http://schemas.microsoft.com/office/drawing/2014/main" id="{6BDF3AB3-5D89-1E81-7DF0-B282A5CA3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1" y="719138"/>
            <a:ext cx="28797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immagine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GRAPPE DOPPIE</a:t>
            </a:r>
          </a:p>
        </p:txBody>
      </p:sp>
      <p:sp>
        <p:nvSpPr>
          <p:cNvPr id="92175" name="Rectangle 15">
            <a:extLst>
              <a:ext uri="{FF2B5EF4-FFF2-40B4-BE49-F238E27FC236}">
                <a16:creationId xmlns:a16="http://schemas.microsoft.com/office/drawing/2014/main" id="{DAAE92EF-5FC8-58BF-3DD4-D29E16CAF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6" y="5037139"/>
            <a:ext cx="2879725" cy="827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parete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PUNTI DOPPI</a:t>
            </a:r>
          </a:p>
        </p:txBody>
      </p:sp>
      <p:sp>
        <p:nvSpPr>
          <p:cNvPr id="92176" name="Rectangle 16">
            <a:extLst>
              <a:ext uri="{FF2B5EF4-FFF2-40B4-BE49-F238E27FC236}">
                <a16:creationId xmlns:a16="http://schemas.microsoft.com/office/drawing/2014/main" id="{5F1C135E-ED2E-C76C-0522-B6CC1AFBF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6" y="2878138"/>
            <a:ext cx="28797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Coordinate terreno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/>
              <a:t>PUNTI DOPPI</a:t>
            </a:r>
          </a:p>
        </p:txBody>
      </p:sp>
      <p:sp>
        <p:nvSpPr>
          <p:cNvPr id="92177" name="Text Box 17">
            <a:extLst>
              <a:ext uri="{FF2B5EF4-FFF2-40B4-BE49-F238E27FC236}">
                <a16:creationId xmlns:a16="http://schemas.microsoft.com/office/drawing/2014/main" id="{1A82862B-097B-4813-A4ED-45E5D36DC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79564"/>
            <a:ext cx="863600" cy="1476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800" b="1"/>
              <a:t>T</a:t>
            </a:r>
            <a:r>
              <a:rPr lang="it-IT" altLang="it-IT" sz="1800" b="1" baseline="-25000"/>
              <a:t>E</a:t>
            </a:r>
            <a:r>
              <a:rPr lang="it-IT" altLang="it-IT" sz="1800" b="1"/>
              <a:t>  T</a:t>
            </a:r>
            <a:r>
              <a:rPr lang="it-IT" altLang="it-IT" sz="1800" b="1" baseline="-25000"/>
              <a:t>N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it-IT" sz="1800" b="1">
                <a:cs typeface="Arial" panose="020B0604020202020204" pitchFamily="34" charset="0"/>
              </a:rPr>
              <a:t>λ</a:t>
            </a:r>
            <a:r>
              <a:rPr lang="it-IT" altLang="it-IT" sz="1800" b="1">
                <a:cs typeface="Arial" panose="020B0604020202020204" pitchFamily="34" charset="0"/>
              </a:rPr>
              <a:t>  (</a:t>
            </a:r>
            <a:r>
              <a:rPr lang="el-GR" altLang="it-IT" sz="1800" b="1">
                <a:cs typeface="Arial" panose="020B0604020202020204" pitchFamily="34" charset="0"/>
              </a:rPr>
              <a:t>μ</a:t>
            </a:r>
            <a:r>
              <a:rPr lang="it-IT" altLang="it-IT" sz="1800" b="1">
                <a:cs typeface="Arial" panose="020B0604020202020204" pitchFamily="34" charset="0"/>
              </a:rPr>
              <a:t>)</a:t>
            </a:r>
            <a:endParaRPr lang="el-GR" altLang="it-IT" sz="1800" b="1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l-GR" altLang="it-IT" sz="1800" b="1">
                <a:cs typeface="Arial" panose="020B0604020202020204" pitchFamily="34" charset="0"/>
              </a:rPr>
              <a:t>θ</a:t>
            </a:r>
          </a:p>
        </p:txBody>
      </p:sp>
      <p:sp>
        <p:nvSpPr>
          <p:cNvPr id="92178" name="Text Box 18">
            <a:extLst>
              <a:ext uri="{FF2B5EF4-FFF2-40B4-BE49-F238E27FC236}">
                <a16:creationId xmlns:a16="http://schemas.microsoft.com/office/drawing/2014/main" id="{B9F63BF5-80C9-0FB9-D9D2-0094DCB8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6092826"/>
            <a:ext cx="835342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800" b="1"/>
              <a:t>T</a:t>
            </a:r>
            <a:r>
              <a:rPr lang="it-IT" altLang="it-IT" sz="1800" b="1" baseline="-25000"/>
              <a:t>E</a:t>
            </a:r>
            <a:r>
              <a:rPr lang="it-IT" altLang="it-IT" sz="1800" b="1"/>
              <a:t>  T</a:t>
            </a:r>
            <a:r>
              <a:rPr lang="it-IT" altLang="it-IT" sz="1800" b="1" baseline="-25000"/>
              <a:t>N</a:t>
            </a:r>
            <a:r>
              <a:rPr lang="it-IT" altLang="it-IT" sz="1800" b="1"/>
              <a:t> : fattori di traslazione      </a:t>
            </a:r>
            <a:r>
              <a:rPr lang="el-GR" altLang="it-IT" sz="1800" b="1"/>
              <a:t>λ</a:t>
            </a:r>
            <a:r>
              <a:rPr lang="it-IT" altLang="it-IT" sz="1800" b="1"/>
              <a:t>  (</a:t>
            </a:r>
            <a:r>
              <a:rPr lang="el-GR" altLang="it-IT" sz="1800" b="1"/>
              <a:t>μ</a:t>
            </a:r>
            <a:r>
              <a:rPr lang="it-IT" altLang="it-IT" sz="1800" b="1"/>
              <a:t>):fattori di scala    </a:t>
            </a:r>
            <a:r>
              <a:rPr lang="el-GR" altLang="it-IT" sz="1800" b="1"/>
              <a:t>θ</a:t>
            </a:r>
            <a:r>
              <a:rPr lang="it-IT" altLang="it-IT" sz="1800" b="1"/>
              <a:t>: angolo di rotazione</a:t>
            </a:r>
          </a:p>
        </p:txBody>
      </p:sp>
      <p:sp>
        <p:nvSpPr>
          <p:cNvPr id="92179" name="Rectangle 19">
            <a:extLst>
              <a:ext uri="{FF2B5EF4-FFF2-40B4-BE49-F238E27FC236}">
                <a16:creationId xmlns:a16="http://schemas.microsoft.com/office/drawing/2014/main" id="{DDFF77A4-3E83-8771-5798-DF2957791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2852739"/>
            <a:ext cx="8280400" cy="865187"/>
          </a:xfrm>
          <a:prstGeom prst="rect">
            <a:avLst/>
          </a:prstGeom>
          <a:solidFill>
            <a:srgbClr val="FF00FF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TERRENO</a:t>
            </a:r>
          </a:p>
        </p:txBody>
      </p:sp>
      <p:sp>
        <p:nvSpPr>
          <p:cNvPr id="92180" name="Rectangle 20">
            <a:extLst>
              <a:ext uri="{FF2B5EF4-FFF2-40B4-BE49-F238E27FC236}">
                <a16:creationId xmlns:a16="http://schemas.microsoft.com/office/drawing/2014/main" id="{D92C189B-B27E-CB59-5DE1-F5181D76A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692150"/>
            <a:ext cx="8280400" cy="865188"/>
          </a:xfrm>
          <a:prstGeom prst="rect">
            <a:avLst/>
          </a:prstGeom>
          <a:solidFill>
            <a:srgbClr val="FF99CC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IMMAGINE</a:t>
            </a:r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A3737E12-4A09-1605-3E83-B91948EC8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5013325"/>
            <a:ext cx="8280400" cy="865188"/>
          </a:xfrm>
          <a:prstGeom prst="rect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PARETE</a:t>
            </a:r>
          </a:p>
        </p:txBody>
      </p:sp>
      <p:sp>
        <p:nvSpPr>
          <p:cNvPr id="92182" name="AutoShape 22">
            <a:extLst>
              <a:ext uri="{FF2B5EF4-FFF2-40B4-BE49-F238E27FC236}">
                <a16:creationId xmlns:a16="http://schemas.microsoft.com/office/drawing/2014/main" id="{3D01A2B2-E5FC-E9A8-36C1-C6B971E72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3716339"/>
            <a:ext cx="1439863" cy="1296987"/>
          </a:xfrm>
          <a:prstGeom prst="up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 b="1"/>
              <a:t>3</a:t>
            </a:r>
          </a:p>
        </p:txBody>
      </p:sp>
      <p:sp>
        <p:nvSpPr>
          <p:cNvPr id="92183" name="Text Box 23">
            <a:extLst>
              <a:ext uri="{FF2B5EF4-FFF2-40B4-BE49-F238E27FC236}">
                <a16:creationId xmlns:a16="http://schemas.microsoft.com/office/drawing/2014/main" id="{E6173561-7120-89F6-C03F-1E6A12BC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4221163"/>
            <a:ext cx="230505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 b="1" i="1"/>
              <a:t>La  4 è 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600" b="1" i="1"/>
              <a:t>INVERSA della 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B732C57-3AA0-2326-6AF2-A8745271D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3" y="446089"/>
            <a:ext cx="8229600" cy="396875"/>
          </a:xfrm>
        </p:spPr>
        <p:txBody>
          <a:bodyPr/>
          <a:lstStyle/>
          <a:p>
            <a:pPr eaLnBrk="1" hangingPunct="1"/>
            <a:r>
              <a:rPr lang="it-IT" altLang="it-IT" sz="2000"/>
              <a:t>Ordine trasformazioni </a:t>
            </a:r>
          </a:p>
        </p:txBody>
      </p:sp>
      <p:sp>
        <p:nvSpPr>
          <p:cNvPr id="94211" name="AutoShape 3">
            <a:extLst>
              <a:ext uri="{FF2B5EF4-FFF2-40B4-BE49-F238E27FC236}">
                <a16:creationId xmlns:a16="http://schemas.microsoft.com/office/drawing/2014/main" id="{A52ADF8C-3793-DC12-A881-B015742F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5037138"/>
            <a:ext cx="1439863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94212" name="AutoShape 4">
            <a:extLst>
              <a:ext uri="{FF2B5EF4-FFF2-40B4-BE49-F238E27FC236}">
                <a16:creationId xmlns:a16="http://schemas.microsoft.com/office/drawing/2014/main" id="{DCEAF026-2D46-2A11-ED47-A57EE18AB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2159001"/>
            <a:ext cx="1439862" cy="1439863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94213" name="AutoShape 5">
            <a:extLst>
              <a:ext uri="{FF2B5EF4-FFF2-40B4-BE49-F238E27FC236}">
                <a16:creationId xmlns:a16="http://schemas.microsoft.com/office/drawing/2014/main" id="{7BF2E199-74E9-FEB1-ED24-79E4D4F0D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6" y="719138"/>
            <a:ext cx="1439863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4214" name="AutoShape 6">
            <a:extLst>
              <a:ext uri="{FF2B5EF4-FFF2-40B4-BE49-F238E27FC236}">
                <a16:creationId xmlns:a16="http://schemas.microsoft.com/office/drawing/2014/main" id="{4F58D2A1-644A-102D-FB11-3F62295D7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3598863"/>
            <a:ext cx="1439862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4215" name="Text Box 12">
            <a:extLst>
              <a:ext uri="{FF2B5EF4-FFF2-40B4-BE49-F238E27FC236}">
                <a16:creationId xmlns:a16="http://schemas.microsoft.com/office/drawing/2014/main" id="{4167A750-0751-844D-A31F-DB504A51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6" y="2205038"/>
            <a:ext cx="60483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 b="1"/>
              <a:t>Si utilizzano i parametri cosi individuati per calcolare la posizione delle grappe nel sistema terreno a partire da quello immagine.</a:t>
            </a:r>
          </a:p>
        </p:txBody>
      </p:sp>
      <p:sp>
        <p:nvSpPr>
          <p:cNvPr id="94216" name="Text Box 13">
            <a:extLst>
              <a:ext uri="{FF2B5EF4-FFF2-40B4-BE49-F238E27FC236}">
                <a16:creationId xmlns:a16="http://schemas.microsoft.com/office/drawing/2014/main" id="{B1EA828B-4FD0-C384-E746-5390EDB79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5229226"/>
            <a:ext cx="65166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 b="1"/>
              <a:t>Si utilizzano i parametri ricavati nel passaggio 3. per portare dal sistema terreno al sistema parete i punti doppi.</a:t>
            </a:r>
            <a:r>
              <a:rPr lang="it-IT" altLang="it-IT" sz="1600"/>
              <a:t> </a:t>
            </a:r>
          </a:p>
        </p:txBody>
      </p:sp>
      <p:sp>
        <p:nvSpPr>
          <p:cNvPr id="94217" name="Text Box 15">
            <a:extLst>
              <a:ext uri="{FF2B5EF4-FFF2-40B4-BE49-F238E27FC236}">
                <a16:creationId xmlns:a16="http://schemas.microsoft.com/office/drawing/2014/main" id="{BB639EF2-185C-614B-68B2-04AD30AFC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836614"/>
            <a:ext cx="59769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00" b="1"/>
              <a:t>Si collega il sistema immagine a quello terreno individuando i parametri delle rototraslazioni corrispondenti (isotropa a 4 parametri o anisotropa a 6), utilizzando i punti doppi individuati nei 2 sistemi</a:t>
            </a:r>
          </a:p>
        </p:txBody>
      </p:sp>
      <p:sp>
        <p:nvSpPr>
          <p:cNvPr id="94218" name="Text Box 17">
            <a:extLst>
              <a:ext uri="{FF2B5EF4-FFF2-40B4-BE49-F238E27FC236}">
                <a16:creationId xmlns:a16="http://schemas.microsoft.com/office/drawing/2014/main" id="{E53DD202-2E75-739D-BC3E-E58CB83F2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3429000"/>
            <a:ext cx="597693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00" b="1"/>
              <a:t>Si stabilisce un legame tra sistema terreno e sistema parete tramite le coordinate terreno delle grappe e si calcolano i parametri delle rototraslazioni corrispondenti.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22433BA-EDD5-2BF4-1551-5E6F8B343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Analisi dei dati</a:t>
            </a:r>
          </a:p>
        </p:txBody>
      </p:sp>
      <p:sp>
        <p:nvSpPr>
          <p:cNvPr id="96259" name="Rectangle 4">
            <a:extLst>
              <a:ext uri="{FF2B5EF4-FFF2-40B4-BE49-F238E27FC236}">
                <a16:creationId xmlns:a16="http://schemas.microsoft.com/office/drawing/2014/main" id="{D410D5F4-C0AE-BB82-6BBF-28CACA22B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1773239"/>
            <a:ext cx="4176713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820738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228725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36713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 u="sng"/>
              <a:t>Singolo frammento</a:t>
            </a:r>
          </a:p>
          <a:p>
            <a:pPr eaLnBrk="1" hangingPunct="1"/>
            <a:r>
              <a:rPr lang="it-IT" altLang="it-IT"/>
              <a:t>Analisi delle interdistanze</a:t>
            </a:r>
          </a:p>
          <a:p>
            <a:pPr eaLnBrk="1" hangingPunct="1"/>
            <a:r>
              <a:rPr lang="it-IT" altLang="it-IT"/>
              <a:t>Analisi dei parametri</a:t>
            </a:r>
          </a:p>
        </p:txBody>
      </p:sp>
      <p:sp>
        <p:nvSpPr>
          <p:cNvPr id="96260" name="Rectangle 5">
            <a:extLst>
              <a:ext uri="{FF2B5EF4-FFF2-40B4-BE49-F238E27FC236}">
                <a16:creationId xmlns:a16="http://schemas.microsoft.com/office/drawing/2014/main" id="{FDB31F54-66E4-0FC9-C589-72ACF369D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1773239"/>
            <a:ext cx="3924300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 u="sng"/>
              <a:t>Intera pianta</a:t>
            </a:r>
          </a:p>
          <a:p>
            <a:pPr eaLnBrk="1" hangingPunct="1"/>
            <a:r>
              <a:rPr lang="it-IT" altLang="it-IT"/>
              <a:t>Analisi delle interdistanze</a:t>
            </a:r>
          </a:p>
          <a:p>
            <a:pPr eaLnBrk="1" hangingPunct="1"/>
            <a:r>
              <a:rPr lang="it-IT" altLang="it-IT"/>
              <a:t>Analisi dei parametri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B2343E39-459D-F62C-BB05-01C641282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42950"/>
            <a:ext cx="8229600" cy="579438"/>
          </a:xfrm>
        </p:spPr>
        <p:txBody>
          <a:bodyPr/>
          <a:lstStyle/>
          <a:p>
            <a:pPr eaLnBrk="1" hangingPunct="1"/>
            <a:r>
              <a:rPr lang="it-IT" altLang="it-IT" sz="3200"/>
              <a:t>Analisi dei dati – Riepilogo frammenti - I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42324F58-6295-AD9A-7272-8AC5BF0474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8213" y="1412876"/>
            <a:ext cx="4038600" cy="1127125"/>
          </a:xfrm>
        </p:spPr>
        <p:txBody>
          <a:bodyPr/>
          <a:lstStyle/>
          <a:p>
            <a:pPr marL="0" indent="0"/>
            <a:r>
              <a:rPr lang="it-IT" altLang="it-IT" sz="2000"/>
              <a:t>Rototraslazione </a:t>
            </a:r>
          </a:p>
          <a:p>
            <a:pPr marL="0" indent="0"/>
            <a:r>
              <a:rPr lang="it-IT" altLang="it-IT" sz="2000"/>
              <a:t>isotropa - 4 parametri</a:t>
            </a:r>
          </a:p>
          <a:p>
            <a:pPr marL="0" indent="0"/>
            <a:endParaRPr lang="it-IT" altLang="it-IT" sz="2000"/>
          </a:p>
        </p:txBody>
      </p:sp>
      <p:graphicFrame>
        <p:nvGraphicFramePr>
          <p:cNvPr id="167426" name="Group 514">
            <a:extLst>
              <a:ext uri="{FF2B5EF4-FFF2-40B4-BE49-F238E27FC236}">
                <a16:creationId xmlns:a16="http://schemas.microsoft.com/office/drawing/2014/main" id="{5508E330-F463-A51A-9A6F-40DA139CEB3B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1992314" y="2239963"/>
          <a:ext cx="3894137" cy="3292476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55216192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6217725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274205090"/>
                    </a:ext>
                  </a:extLst>
                </a:gridCol>
                <a:gridCol w="779462">
                  <a:extLst>
                    <a:ext uri="{9D8B030D-6E8A-4147-A177-3AD203B41FA5}">
                      <a16:colId xmlns:a16="http://schemas.microsoft.com/office/drawing/2014/main" val="898379105"/>
                    </a:ext>
                  </a:extLst>
                </a:gridCol>
              </a:tblGrid>
              <a:tr h="274373">
                <a:tc gridSpan="4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Isotropa 4 parametri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792629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punti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scala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</a:rPr>
                        <a:t>s (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reekPlus" pitchFamily="2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20817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Bott. Palatino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947564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Circo Massimo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0.61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1542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Ludus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134301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Testaccio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361887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Basilica Ulpia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275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1.70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407514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Fori Imperiali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0.83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587963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Pace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272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0.48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775367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Romano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1.46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199181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Largo Argentina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1.08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166140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Teatro Marcello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270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2.72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686625"/>
                  </a:ext>
                </a:extLst>
              </a:tr>
            </a:tbl>
          </a:graphicData>
        </a:graphic>
      </p:graphicFrame>
      <p:sp>
        <p:nvSpPr>
          <p:cNvPr id="97347" name="Rectangle 586">
            <a:extLst>
              <a:ext uri="{FF2B5EF4-FFF2-40B4-BE49-F238E27FC236}">
                <a16:creationId xmlns:a16="http://schemas.microsoft.com/office/drawing/2014/main" id="{0C443C60-F78B-271F-9174-90AE4F966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268413"/>
            <a:ext cx="457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Rototraslazione </a:t>
            </a:r>
          </a:p>
          <a:p>
            <a:pPr eaLnBrk="1" hangingPunct="1"/>
            <a:r>
              <a:rPr lang="it-IT" altLang="it-IT"/>
              <a:t>anisotropa - 6 parametri</a:t>
            </a:r>
          </a:p>
        </p:txBody>
      </p:sp>
      <p:graphicFrame>
        <p:nvGraphicFramePr>
          <p:cNvPr id="167572" name="Group 660">
            <a:extLst>
              <a:ext uri="{FF2B5EF4-FFF2-40B4-BE49-F238E27FC236}">
                <a16:creationId xmlns:a16="http://schemas.microsoft.com/office/drawing/2014/main" id="{B5AD6E7D-6BF1-021C-BC69-52CBD09EF10A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6172200" y="2239963"/>
          <a:ext cx="4121150" cy="3292476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1401289448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555791137"/>
                    </a:ext>
                  </a:extLst>
                </a:gridCol>
                <a:gridCol w="823913">
                  <a:extLst>
                    <a:ext uri="{9D8B030D-6E8A-4147-A177-3AD203B41FA5}">
                      <a16:colId xmlns:a16="http://schemas.microsoft.com/office/drawing/2014/main" val="2854002481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191432060"/>
                    </a:ext>
                  </a:extLst>
                </a:gridCol>
              </a:tblGrid>
              <a:tr h="274373">
                <a:tc gridSpan="4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Anisotropa 6 parametri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486111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punti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scala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</a:rPr>
                        <a:t>s 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(m)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reekPlus" pitchFamily="2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14875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Bott. Palatino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576019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Circo Massimo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208/260</a:t>
                      </a: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675718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Ludus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252/239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06812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Testaccio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251/250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072724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Basilica Ulpia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268/267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0.99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560237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Fori Imperiali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233/249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122414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Pace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244/304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0.64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170607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Romano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236/244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1.64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75905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Largo Argentina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251/220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1.01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847603"/>
                  </a:ext>
                </a:extLst>
              </a:tr>
              <a:tr h="27437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Teatro Marcello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198/259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3.32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677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73A17503-9378-923F-2E4A-3B45558DF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549275"/>
            <a:ext cx="8229600" cy="457200"/>
          </a:xfrm>
        </p:spPr>
        <p:txBody>
          <a:bodyPr/>
          <a:lstStyle/>
          <a:p>
            <a:pPr eaLnBrk="1" hangingPunct="1"/>
            <a:r>
              <a:rPr lang="it-IT" altLang="it-IT" sz="2400"/>
              <a:t>Analisi dei dati – Riepilogo frequenza scale e picchi </a:t>
            </a:r>
          </a:p>
        </p:txBody>
      </p:sp>
      <p:sp>
        <p:nvSpPr>
          <p:cNvPr id="99331" name="Rectangle 4">
            <a:extLst>
              <a:ext uri="{FF2B5EF4-FFF2-40B4-BE49-F238E27FC236}">
                <a16:creationId xmlns:a16="http://schemas.microsoft.com/office/drawing/2014/main" id="{732923BE-2316-1D94-8716-44A935AD8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268414"/>
            <a:ext cx="822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it-IT" altLang="it-IT"/>
              <a:t>Analisi interdistanze (presenza outliers; ricalcolo con matrice pesi, correlazione)</a:t>
            </a:r>
          </a:p>
        </p:txBody>
      </p:sp>
      <p:sp>
        <p:nvSpPr>
          <p:cNvPr id="99332" name="Rectangle 5">
            <a:extLst>
              <a:ext uri="{FF2B5EF4-FFF2-40B4-BE49-F238E27FC236}">
                <a16:creationId xmlns:a16="http://schemas.microsoft.com/office/drawing/2014/main" id="{8BE717DC-6648-F94B-5CA5-D06CFAA5E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5661025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graphicFrame>
        <p:nvGraphicFramePr>
          <p:cNvPr id="171714" name="Group 706">
            <a:extLst>
              <a:ext uri="{FF2B5EF4-FFF2-40B4-BE49-F238E27FC236}">
                <a16:creationId xmlns:a16="http://schemas.microsoft.com/office/drawing/2014/main" id="{2B0F6A3D-40E4-4DB0-91D1-9EF63408C8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7850" y="2133600"/>
          <a:ext cx="6083300" cy="3030538"/>
        </p:xfrm>
        <a:graphic>
          <a:graphicData uri="http://schemas.openxmlformats.org/drawingml/2006/table">
            <a:tbl>
              <a:tblPr/>
              <a:tblGrid>
                <a:gridCol w="1328738">
                  <a:extLst>
                    <a:ext uri="{9D8B030D-6E8A-4147-A177-3AD203B41FA5}">
                      <a16:colId xmlns:a16="http://schemas.microsoft.com/office/drawing/2014/main" val="2767123159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31882965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74204947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77677908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1601808990"/>
                    </a:ext>
                  </a:extLst>
                </a:gridCol>
                <a:gridCol w="833437">
                  <a:extLst>
                    <a:ext uri="{9D8B030D-6E8A-4147-A177-3AD203B41FA5}">
                      <a16:colId xmlns:a16="http://schemas.microsoft.com/office/drawing/2014/main" val="3645009055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1545479121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distanze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media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max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min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dist. max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dev.st.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394446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Bott. Palatino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234.90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330.37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158.36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296.20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36.66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149413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Circo Massimo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45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245.42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309.30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191.88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119.55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24.92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680410"/>
                  </a:ext>
                </a:extLst>
              </a:tr>
              <a:tr h="1603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Ludus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153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252.22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367.00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187.41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37.67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22.99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4604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Testaccio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268.26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525.48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196.12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56.00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76.02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64205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Basilica Ulpia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136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267.13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313.26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204.52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23.10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59.21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58947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Fori Imperiali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153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236.98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320.14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93.76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22.98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90.00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706083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Pace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271.41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385.34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176.58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49.35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28.34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79615"/>
                  </a:ext>
                </a:extLst>
              </a:tr>
              <a:tr h="16033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Foro Romano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235.46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269.21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160.77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25.18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64.39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37284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Largo Argentina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231.96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286.96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174.94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25.65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34.01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13787"/>
                  </a:ext>
                </a:extLst>
              </a:tr>
              <a:tr h="1587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Teatro Marcello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120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240.45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323.95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128.49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222.13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46.18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87077"/>
                  </a:ext>
                </a:extLst>
              </a:tr>
            </a:tbl>
          </a:graphicData>
        </a:graphic>
      </p:graphicFrame>
      <p:graphicFrame>
        <p:nvGraphicFramePr>
          <p:cNvPr id="171770" name="Group 762">
            <a:extLst>
              <a:ext uri="{FF2B5EF4-FFF2-40B4-BE49-F238E27FC236}">
                <a16:creationId xmlns:a16="http://schemas.microsoft.com/office/drawing/2014/main" id="{56C1DC17-B2D9-B904-4149-E474F4AE4A53}"/>
              </a:ext>
            </a:extLst>
          </p:cNvPr>
          <p:cNvGraphicFramePr>
            <a:graphicFrameLocks noGrp="1"/>
          </p:cNvGraphicFramePr>
          <p:nvPr/>
        </p:nvGraphicFramePr>
        <p:xfrm>
          <a:off x="7967664" y="2133600"/>
          <a:ext cx="833437" cy="3043406"/>
        </p:xfrm>
        <a:graphic>
          <a:graphicData uri="http://schemas.openxmlformats.org/drawingml/2006/table">
            <a:tbl>
              <a:tblPr/>
              <a:tblGrid>
                <a:gridCol w="833437">
                  <a:extLst>
                    <a:ext uri="{9D8B030D-6E8A-4147-A177-3AD203B41FA5}">
                      <a16:colId xmlns:a16="http://schemas.microsoft.com/office/drawing/2014/main" val="4200694443"/>
                    </a:ext>
                  </a:extLst>
                </a:gridCol>
              </a:tblGrid>
              <a:tr h="28730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kumimoji="0" lang="it-IT" altLang="it-IT" sz="12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it-IT" altLang="it-IT" sz="12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398100"/>
                  </a:ext>
                </a:extLst>
              </a:tr>
              <a:tr h="28730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0.0046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996430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0.0294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58022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0.0019</a:t>
                      </a: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411164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0.0331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685589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0.0718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940510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0.0850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236647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0.0554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431063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0.1625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363040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0.0010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483337"/>
                  </a:ext>
                </a:extLst>
              </a:tr>
              <a:tr h="274291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0.413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15" marB="4571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8424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8" name="Object 4">
            <a:extLst>
              <a:ext uri="{FF2B5EF4-FFF2-40B4-BE49-F238E27FC236}">
                <a16:creationId xmlns:a16="http://schemas.microsoft.com/office/drawing/2014/main" id="{5D87779B-8DD1-B898-25E8-E32DA01725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88914"/>
          <a:ext cx="8404225" cy="606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glio di lavoro" r:id="rId3" imgW="10401300" imgH="7515225" progId="Excel.Sheet.8">
                  <p:embed/>
                </p:oleObj>
              </mc:Choice>
              <mc:Fallback>
                <p:oleObj name="Foglio di lavoro" r:id="rId3" imgW="10401300" imgH="7515225" progId="Excel.Sheet.8">
                  <p:embed/>
                  <p:pic>
                    <p:nvPicPr>
                      <p:cNvPr id="101378" name="Object 4">
                        <a:extLst>
                          <a:ext uri="{FF2B5EF4-FFF2-40B4-BE49-F238E27FC236}">
                            <a16:creationId xmlns:a16="http://schemas.microsoft.com/office/drawing/2014/main" id="{5D87779B-8DD1-B898-25E8-E32DA01725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188914"/>
                        <a:ext cx="8404225" cy="606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9" name="Text Box 5">
            <a:extLst>
              <a:ext uri="{FF2B5EF4-FFF2-40B4-BE49-F238E27FC236}">
                <a16:creationId xmlns:a16="http://schemas.microsoft.com/office/drawing/2014/main" id="{FA1A1069-67E4-8AB6-F558-BCFA72778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333376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 b="1">
                <a:latin typeface="Arial" panose="020B0604020202020204" pitchFamily="34" charset="0"/>
              </a:rPr>
              <a:t>SCALE_2</a:t>
            </a:r>
          </a:p>
        </p:txBody>
      </p:sp>
      <p:sp>
        <p:nvSpPr>
          <p:cNvPr id="101380" name="Rectangle 6">
            <a:extLst>
              <a:ext uri="{FF2B5EF4-FFF2-40B4-BE49-F238E27FC236}">
                <a16:creationId xmlns:a16="http://schemas.microsoft.com/office/drawing/2014/main" id="{86022013-5ECF-378A-A7A5-013FEB4A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2464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it-IT" altLang="it-IT" sz="1800" b="1" i="1">
              <a:latin typeface="Arial" panose="020B0604020202020204" pitchFamily="34" charset="0"/>
            </a:endParaRPr>
          </a:p>
        </p:txBody>
      </p:sp>
      <p:sp>
        <p:nvSpPr>
          <p:cNvPr id="101381" name="Text Box 8">
            <a:extLst>
              <a:ext uri="{FF2B5EF4-FFF2-40B4-BE49-F238E27FC236}">
                <a16:creationId xmlns:a16="http://schemas.microsoft.com/office/drawing/2014/main" id="{516AEA20-3BB8-AC8E-0408-E1B68715D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981075"/>
            <a:ext cx="3313112" cy="19446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600"/>
              <a:t>In BLU le frequenze delle scale locali calcolate su tutti i frammenti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600"/>
              <a:t>raggruppate a intervalli di 2.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600"/>
              <a:t> In rosa i valori corrispondenti della distribuzione gaussiana equivalente</a:t>
            </a:r>
          </a:p>
        </p:txBody>
      </p:sp>
      <p:sp>
        <p:nvSpPr>
          <p:cNvPr id="101382" name="Rectangle 10">
            <a:extLst>
              <a:ext uri="{FF2B5EF4-FFF2-40B4-BE49-F238E27FC236}">
                <a16:creationId xmlns:a16="http://schemas.microsoft.com/office/drawing/2014/main" id="{7CBA5533-3809-C6EA-F4CA-18A7B71C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7625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2400">
                <a:solidFill>
                  <a:srgbClr val="006600"/>
                </a:solidFill>
              </a:rPr>
              <a:t>Analisi dei dati - Distribuzione scale complessiva</a:t>
            </a:r>
          </a:p>
        </p:txBody>
      </p:sp>
      <p:graphicFrame>
        <p:nvGraphicFramePr>
          <p:cNvPr id="12383" name="Group 95">
            <a:extLst>
              <a:ext uri="{FF2B5EF4-FFF2-40B4-BE49-F238E27FC236}">
                <a16:creationId xmlns:a16="http://schemas.microsoft.com/office/drawing/2014/main" id="{DC453366-0651-CB6F-E818-88456CA6A5C0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1196975"/>
          <a:ext cx="1943100" cy="1676400"/>
        </p:xfrm>
        <a:graphic>
          <a:graphicData uri="http://schemas.openxmlformats.org/drawingml/2006/table">
            <a:tbl>
              <a:tblPr/>
              <a:tblGrid>
                <a:gridCol w="985837">
                  <a:extLst>
                    <a:ext uri="{9D8B030D-6E8A-4147-A177-3AD203B41FA5}">
                      <a16:colId xmlns:a16="http://schemas.microsoft.com/office/drawing/2014/main" val="2714120183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509162627"/>
                    </a:ext>
                  </a:extLst>
                </a:gridCol>
              </a:tblGrid>
              <a:tr h="2444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distanze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797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1003"/>
                  </a:ext>
                </a:extLst>
              </a:tr>
              <a:tr h="2444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media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249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1188"/>
                  </a:ext>
                </a:extLst>
              </a:tr>
              <a:tr h="2460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max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385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7373"/>
                  </a:ext>
                </a:extLst>
              </a:tr>
              <a:tr h="2444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min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94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27851"/>
                  </a:ext>
                </a:extLst>
              </a:tr>
              <a:tr h="2444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31.37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21507"/>
                  </a:ext>
                </a:extLst>
              </a:tr>
            </a:tbl>
          </a:graphicData>
        </a:graphic>
      </p:graphicFrame>
      <p:sp>
        <p:nvSpPr>
          <p:cNvPr id="101403" name="Text Box 79">
            <a:extLst>
              <a:ext uri="{FF2B5EF4-FFF2-40B4-BE49-F238E27FC236}">
                <a16:creationId xmlns:a16="http://schemas.microsoft.com/office/drawing/2014/main" id="{C59AFDF9-E6D7-2AEE-8589-725CFF2D1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2997200"/>
            <a:ext cx="1439863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400"/>
              <a:t>Chi</a:t>
            </a:r>
            <a:r>
              <a:rPr lang="it-IT" altLang="it-IT" sz="1400" baseline="30000"/>
              <a:t>2 </a:t>
            </a:r>
            <a:r>
              <a:rPr lang="it-IT" altLang="it-IT" sz="1400"/>
              <a:t>168.52</a:t>
            </a:r>
            <a:r>
              <a:rPr lang="it-IT" altLang="it-IT" sz="1400" baseline="30000"/>
              <a:t>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CECB134-2286-0FB8-46CC-262F15CB09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0"/>
            <a:ext cx="8229600" cy="64135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Analisi dei dati – Intera Pianta</a:t>
            </a:r>
          </a:p>
        </p:txBody>
      </p:sp>
      <p:graphicFrame>
        <p:nvGraphicFramePr>
          <p:cNvPr id="103427" name="Object 51">
            <a:extLst>
              <a:ext uri="{FF2B5EF4-FFF2-40B4-BE49-F238E27FC236}">
                <a16:creationId xmlns:a16="http://schemas.microsoft.com/office/drawing/2014/main" id="{B856E80C-1A85-C7FA-DFE5-EE7E4AC1734A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19288" y="1557339"/>
          <a:ext cx="795655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fico" r:id="rId2" imgW="10315732" imgH="7229368" progId="Excel.Chart.8">
                  <p:embed/>
                </p:oleObj>
              </mc:Choice>
              <mc:Fallback>
                <p:oleObj name="Grafico" r:id="rId2" imgW="10315732" imgH="7229368" progId="Excel.Chart.8">
                  <p:embed/>
                  <p:pic>
                    <p:nvPicPr>
                      <p:cNvPr id="103427" name="Object 51">
                        <a:extLst>
                          <a:ext uri="{FF2B5EF4-FFF2-40B4-BE49-F238E27FC236}">
                            <a16:creationId xmlns:a16="http://schemas.microsoft.com/office/drawing/2014/main" id="{B856E80C-1A85-C7FA-DFE5-EE7E4AC173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9401"/>
                      <a:stretch>
                        <a:fillRect/>
                      </a:stretch>
                    </p:blipFill>
                    <p:spPr bwMode="auto">
                      <a:xfrm>
                        <a:off x="1919288" y="1557339"/>
                        <a:ext cx="795655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Rectangle 53">
            <a:extLst>
              <a:ext uri="{FF2B5EF4-FFF2-40B4-BE49-F238E27FC236}">
                <a16:creationId xmlns:a16="http://schemas.microsoft.com/office/drawing/2014/main" id="{BD506FD6-4DD9-2072-181A-4EB2E37948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24114" y="1268413"/>
            <a:ext cx="8243887" cy="45720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it-IT" altLang="it-IT"/>
              <a:t>Interdistanze tra le grappe e frequenza delle scale</a:t>
            </a:r>
          </a:p>
        </p:txBody>
      </p:sp>
      <p:sp>
        <p:nvSpPr>
          <p:cNvPr id="103429" name="Text Box 55">
            <a:extLst>
              <a:ext uri="{FF2B5EF4-FFF2-40B4-BE49-F238E27FC236}">
                <a16:creationId xmlns:a16="http://schemas.microsoft.com/office/drawing/2014/main" id="{FC9CD985-A224-31C6-4DE6-586FD0D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2133601"/>
            <a:ext cx="406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Frequenza scale</a:t>
            </a:r>
          </a:p>
        </p:txBody>
      </p:sp>
      <p:sp>
        <p:nvSpPr>
          <p:cNvPr id="103430" name="Text Box 56">
            <a:extLst>
              <a:ext uri="{FF2B5EF4-FFF2-40B4-BE49-F238E27FC236}">
                <a16:creationId xmlns:a16="http://schemas.microsoft.com/office/drawing/2014/main" id="{25D89C6B-7671-FAB2-BCE1-CA54EE87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4" y="3789363"/>
            <a:ext cx="3240087" cy="825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00"/>
              <a:t>Si evidenzia un valore anomalo che suggerisce una nuova ipotesi di sistemazione per una lastra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>
            <a:extLst>
              <a:ext uri="{FF2B5EF4-FFF2-40B4-BE49-F238E27FC236}">
                <a16:creationId xmlns:a16="http://schemas.microsoft.com/office/drawing/2014/main" id="{4A546FB2-60A9-AA4F-E0D3-49D4712D9F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0"/>
            <a:ext cx="8229600" cy="64135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Analisi dei dati – Intera Pianta</a:t>
            </a:r>
          </a:p>
        </p:txBody>
      </p:sp>
      <p:sp>
        <p:nvSpPr>
          <p:cNvPr id="104451" name="Rectangle 245">
            <a:extLst>
              <a:ext uri="{FF2B5EF4-FFF2-40B4-BE49-F238E27FC236}">
                <a16:creationId xmlns:a16="http://schemas.microsoft.com/office/drawing/2014/main" id="{4F454CD3-B736-8E31-A1CA-CC1156C4F8A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268413"/>
            <a:ext cx="8137525" cy="2527300"/>
          </a:xfrm>
          <a:noFill/>
        </p:spPr>
        <p:txBody>
          <a:bodyPr>
            <a:normAutofit lnSpcReduction="10000"/>
          </a:bodyPr>
          <a:lstStyle/>
          <a:p>
            <a:pPr marL="0" indent="0"/>
            <a:r>
              <a:rPr lang="it-IT" altLang="it-IT" sz="2000"/>
              <a:t>Basata sulle grappe</a:t>
            </a:r>
          </a:p>
          <a:p>
            <a:pPr marL="0" indent="0"/>
            <a:r>
              <a:rPr lang="it-IT" altLang="it-IT" sz="2000"/>
              <a:t>Poche (6) ma ben distribuite</a:t>
            </a:r>
          </a:p>
          <a:p>
            <a:pPr marL="0" indent="0"/>
            <a:r>
              <a:rPr lang="it-IT" altLang="it-IT" sz="2000"/>
              <a:t>Coordinate grappe permettono di mettere in relazione il sistema parete con il sistema terreno</a:t>
            </a:r>
          </a:p>
          <a:p>
            <a:pPr marL="0" indent="0"/>
            <a:r>
              <a:rPr lang="it-IT" altLang="it-IT" sz="2000"/>
              <a:t>Rototraslazione isotropa 4 parametri</a:t>
            </a:r>
          </a:p>
          <a:p>
            <a:pPr marL="0" indent="0"/>
            <a:r>
              <a:rPr lang="it-IT" altLang="it-IT" sz="2000"/>
              <a:t>Rototraslazione anisotropa 6 parametri</a:t>
            </a:r>
          </a:p>
          <a:p>
            <a:pPr marL="0" indent="0"/>
            <a:r>
              <a:rPr lang="it-IT" altLang="it-IT" sz="2000"/>
              <a:t>2 ipotesi di sistemazione per una lastra (interdistanze grappe)</a:t>
            </a:r>
          </a:p>
        </p:txBody>
      </p:sp>
      <p:graphicFrame>
        <p:nvGraphicFramePr>
          <p:cNvPr id="176476" name="Group 348">
            <a:extLst>
              <a:ext uri="{FF2B5EF4-FFF2-40B4-BE49-F238E27FC236}">
                <a16:creationId xmlns:a16="http://schemas.microsoft.com/office/drawing/2014/main" id="{FA97E4D7-5AEC-4FE8-F215-B5287E9653E2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2063751" y="4005264"/>
          <a:ext cx="6048375" cy="1944685"/>
        </p:xfrm>
        <a:graphic>
          <a:graphicData uri="http://schemas.openxmlformats.org/drawingml/2006/table">
            <a:tbl>
              <a:tblPr/>
              <a:tblGrid>
                <a:gridCol w="1570038">
                  <a:extLst>
                    <a:ext uri="{9D8B030D-6E8A-4147-A177-3AD203B41FA5}">
                      <a16:colId xmlns:a16="http://schemas.microsoft.com/office/drawing/2014/main" val="4267053122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157149677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1119401833"/>
                    </a:ext>
                  </a:extLst>
                </a:gridCol>
                <a:gridCol w="1389062">
                  <a:extLst>
                    <a:ext uri="{9D8B030D-6E8A-4147-A177-3AD203B41FA5}">
                      <a16:colId xmlns:a16="http://schemas.microsoft.com/office/drawing/2014/main" val="2212504617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1832425506"/>
                    </a:ext>
                  </a:extLst>
                </a:gridCol>
              </a:tblGrid>
              <a:tr h="388937">
                <a:tc row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(m)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Isotropa (4 par)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Anisotropa (6 par)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21708"/>
                  </a:ext>
                </a:extLst>
              </a:tr>
              <a:tr h="38893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Classica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Ipotesi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Classica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Ipotesi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105199"/>
                  </a:ext>
                </a:extLst>
              </a:tr>
              <a:tr h="38893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</a:rPr>
                        <a:t>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29.57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70.88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25.58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28.88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787346"/>
                  </a:ext>
                </a:extLst>
              </a:tr>
              <a:tr h="38893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scala1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233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271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22503"/>
                  </a:ext>
                </a:extLst>
              </a:tr>
              <a:tr h="388937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scala2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645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68791244-538D-1CE7-3598-EF8C66D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636838"/>
            <a:ext cx="83248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 descr="Clipboard01">
            <a:hlinkClick r:id="" action="ppaction://noaction"/>
            <a:extLst>
              <a:ext uri="{FF2B5EF4-FFF2-40B4-BE49-F238E27FC236}">
                <a16:creationId xmlns:a16="http://schemas.microsoft.com/office/drawing/2014/main" id="{D229B057-FA03-FD91-7956-6C303F89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4" t="27176" r="31894" b="23183"/>
          <a:stretch>
            <a:fillRect/>
          </a:stretch>
        </p:blipFill>
        <p:spPr bwMode="auto">
          <a:xfrm>
            <a:off x="6672264" y="-26988"/>
            <a:ext cx="352107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Oval 4">
            <a:extLst>
              <a:ext uri="{FF2B5EF4-FFF2-40B4-BE49-F238E27FC236}">
                <a16:creationId xmlns:a16="http://schemas.microsoft.com/office/drawing/2014/main" id="{C018EA31-0F85-6AEF-BDFB-604A5C9CC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3716339"/>
            <a:ext cx="3168650" cy="2160587"/>
          </a:xfrm>
          <a:prstGeom prst="ellipse">
            <a:avLst/>
          </a:prstGeom>
          <a:noFill/>
          <a:ln w="635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8373" name="Freeform 5">
            <a:extLst>
              <a:ext uri="{FF2B5EF4-FFF2-40B4-BE49-F238E27FC236}">
                <a16:creationId xmlns:a16="http://schemas.microsoft.com/office/drawing/2014/main" id="{897AB5FE-BBA6-72F3-7382-A9C775BCB7CD}"/>
              </a:ext>
            </a:extLst>
          </p:cNvPr>
          <p:cNvSpPr>
            <a:spLocks/>
          </p:cNvSpPr>
          <p:nvPr/>
        </p:nvSpPr>
        <p:spPr bwMode="auto">
          <a:xfrm>
            <a:off x="5665788" y="1473200"/>
            <a:ext cx="1624012" cy="2959100"/>
          </a:xfrm>
          <a:custGeom>
            <a:avLst/>
            <a:gdLst>
              <a:gd name="T0" fmla="*/ 1624012 w 1023"/>
              <a:gd name="T1" fmla="*/ 63500 h 1864"/>
              <a:gd name="T2" fmla="*/ 1027112 w 1023"/>
              <a:gd name="T3" fmla="*/ 0 h 1864"/>
              <a:gd name="T4" fmla="*/ 811212 w 1023"/>
              <a:gd name="T5" fmla="*/ 12700 h 1864"/>
              <a:gd name="T6" fmla="*/ 773112 w 1023"/>
              <a:gd name="T7" fmla="*/ 25400 h 1864"/>
              <a:gd name="T8" fmla="*/ 760412 w 1023"/>
              <a:gd name="T9" fmla="*/ 63500 h 1864"/>
              <a:gd name="T10" fmla="*/ 620712 w 1023"/>
              <a:gd name="T11" fmla="*/ 152400 h 1864"/>
              <a:gd name="T12" fmla="*/ 519112 w 1023"/>
              <a:gd name="T13" fmla="*/ 304800 h 1864"/>
              <a:gd name="T14" fmla="*/ 506412 w 1023"/>
              <a:gd name="T15" fmla="*/ 368300 h 1864"/>
              <a:gd name="T16" fmla="*/ 468312 w 1023"/>
              <a:gd name="T17" fmla="*/ 406400 h 1864"/>
              <a:gd name="T18" fmla="*/ 404812 w 1023"/>
              <a:gd name="T19" fmla="*/ 520700 h 1864"/>
              <a:gd name="T20" fmla="*/ 239712 w 1023"/>
              <a:gd name="T21" fmla="*/ 965200 h 1864"/>
              <a:gd name="T22" fmla="*/ 112712 w 1023"/>
              <a:gd name="T23" fmla="*/ 1409700 h 1864"/>
              <a:gd name="T24" fmla="*/ 163512 w 1023"/>
              <a:gd name="T25" fmla="*/ 2082800 h 1864"/>
              <a:gd name="T26" fmla="*/ 277812 w 1023"/>
              <a:gd name="T27" fmla="*/ 2286000 h 1864"/>
              <a:gd name="T28" fmla="*/ 341312 w 1023"/>
              <a:gd name="T29" fmla="*/ 2374900 h 1864"/>
              <a:gd name="T30" fmla="*/ 519112 w 1023"/>
              <a:gd name="T31" fmla="*/ 2552700 h 1864"/>
              <a:gd name="T32" fmla="*/ 900112 w 1023"/>
              <a:gd name="T33" fmla="*/ 2781300 h 1864"/>
              <a:gd name="T34" fmla="*/ 1179512 w 1023"/>
              <a:gd name="T35" fmla="*/ 2857500 h 1864"/>
              <a:gd name="T36" fmla="*/ 1306512 w 1023"/>
              <a:gd name="T37" fmla="*/ 2959100 h 186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23" h="1864">
                <a:moveTo>
                  <a:pt x="1023" y="40"/>
                </a:moveTo>
                <a:cubicBezTo>
                  <a:pt x="721" y="13"/>
                  <a:pt x="846" y="28"/>
                  <a:pt x="647" y="0"/>
                </a:cubicBezTo>
                <a:cubicBezTo>
                  <a:pt x="602" y="3"/>
                  <a:pt x="556" y="3"/>
                  <a:pt x="511" y="8"/>
                </a:cubicBezTo>
                <a:cubicBezTo>
                  <a:pt x="503" y="9"/>
                  <a:pt x="493" y="10"/>
                  <a:pt x="487" y="16"/>
                </a:cubicBezTo>
                <a:cubicBezTo>
                  <a:pt x="481" y="22"/>
                  <a:pt x="484" y="34"/>
                  <a:pt x="479" y="40"/>
                </a:cubicBezTo>
                <a:cubicBezTo>
                  <a:pt x="453" y="70"/>
                  <a:pt x="422" y="75"/>
                  <a:pt x="391" y="96"/>
                </a:cubicBezTo>
                <a:cubicBezTo>
                  <a:pt x="380" y="138"/>
                  <a:pt x="357" y="162"/>
                  <a:pt x="327" y="192"/>
                </a:cubicBezTo>
                <a:cubicBezTo>
                  <a:pt x="324" y="205"/>
                  <a:pt x="325" y="220"/>
                  <a:pt x="319" y="232"/>
                </a:cubicBezTo>
                <a:cubicBezTo>
                  <a:pt x="314" y="242"/>
                  <a:pt x="302" y="247"/>
                  <a:pt x="295" y="256"/>
                </a:cubicBezTo>
                <a:cubicBezTo>
                  <a:pt x="277" y="278"/>
                  <a:pt x="271" y="304"/>
                  <a:pt x="255" y="328"/>
                </a:cubicBezTo>
                <a:cubicBezTo>
                  <a:pt x="234" y="432"/>
                  <a:pt x="199" y="511"/>
                  <a:pt x="151" y="608"/>
                </a:cubicBezTo>
                <a:cubicBezTo>
                  <a:pt x="108" y="695"/>
                  <a:pt x="101" y="797"/>
                  <a:pt x="71" y="888"/>
                </a:cubicBezTo>
                <a:cubicBezTo>
                  <a:pt x="59" y="1023"/>
                  <a:pt x="0" y="1209"/>
                  <a:pt x="103" y="1312"/>
                </a:cubicBezTo>
                <a:cubicBezTo>
                  <a:pt x="119" y="1360"/>
                  <a:pt x="147" y="1398"/>
                  <a:pt x="175" y="1440"/>
                </a:cubicBezTo>
                <a:cubicBezTo>
                  <a:pt x="218" y="1505"/>
                  <a:pt x="163" y="1462"/>
                  <a:pt x="215" y="1496"/>
                </a:cubicBezTo>
                <a:cubicBezTo>
                  <a:pt x="238" y="1543"/>
                  <a:pt x="276" y="1591"/>
                  <a:pt x="327" y="1608"/>
                </a:cubicBezTo>
                <a:cubicBezTo>
                  <a:pt x="394" y="1675"/>
                  <a:pt x="475" y="1729"/>
                  <a:pt x="567" y="1752"/>
                </a:cubicBezTo>
                <a:cubicBezTo>
                  <a:pt x="627" y="1812"/>
                  <a:pt x="631" y="1793"/>
                  <a:pt x="743" y="1800"/>
                </a:cubicBezTo>
                <a:cubicBezTo>
                  <a:pt x="782" y="1813"/>
                  <a:pt x="790" y="1847"/>
                  <a:pt x="823" y="1864"/>
                </a:cubicBezTo>
              </a:path>
            </a:pathLst>
          </a:custGeom>
          <a:noFill/>
          <a:ln w="5080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8374" name="AutoShape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13D4C77-743F-0611-0144-2195C5A97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1" y="1700214"/>
            <a:ext cx="576263" cy="5048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endParaRPr lang="it-IT" altLang="it-IT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F308A624-2F99-708E-222F-BC4A66F6F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19101"/>
            <a:ext cx="8229600" cy="396875"/>
          </a:xfrm>
        </p:spPr>
        <p:txBody>
          <a:bodyPr/>
          <a:lstStyle/>
          <a:p>
            <a:pPr eaLnBrk="1" hangingPunct="1"/>
            <a:r>
              <a:rPr lang="it-IT" altLang="it-IT" sz="2000"/>
              <a:t>Residui nei vari passaggi (accuratezza della trasformazione globale)</a:t>
            </a:r>
          </a:p>
        </p:txBody>
      </p:sp>
      <p:sp>
        <p:nvSpPr>
          <p:cNvPr id="106499" name="AutoShape 5">
            <a:extLst>
              <a:ext uri="{FF2B5EF4-FFF2-40B4-BE49-F238E27FC236}">
                <a16:creationId xmlns:a16="http://schemas.microsoft.com/office/drawing/2014/main" id="{33CBC25B-1EA1-2AA8-0402-950F45A2F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5037138"/>
            <a:ext cx="1439863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/>
              <a:t>4</a:t>
            </a:r>
          </a:p>
        </p:txBody>
      </p:sp>
      <p:sp>
        <p:nvSpPr>
          <p:cNvPr id="106500" name="AutoShape 7">
            <a:extLst>
              <a:ext uri="{FF2B5EF4-FFF2-40B4-BE49-F238E27FC236}">
                <a16:creationId xmlns:a16="http://schemas.microsoft.com/office/drawing/2014/main" id="{26181F49-AC09-E5FC-EEC1-77611FD67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2159001"/>
            <a:ext cx="1439862" cy="1439863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/>
              <a:t>2</a:t>
            </a:r>
          </a:p>
        </p:txBody>
      </p:sp>
      <p:sp>
        <p:nvSpPr>
          <p:cNvPr id="106501" name="AutoShape 8">
            <a:extLst>
              <a:ext uri="{FF2B5EF4-FFF2-40B4-BE49-F238E27FC236}">
                <a16:creationId xmlns:a16="http://schemas.microsoft.com/office/drawing/2014/main" id="{AF8472D9-21BD-725A-F6F4-A69BB908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6" y="719138"/>
            <a:ext cx="1439863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0033CC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/>
              <a:t>1</a:t>
            </a:r>
          </a:p>
        </p:txBody>
      </p:sp>
      <p:sp>
        <p:nvSpPr>
          <p:cNvPr id="106502" name="AutoShape 9">
            <a:extLst>
              <a:ext uri="{FF2B5EF4-FFF2-40B4-BE49-F238E27FC236}">
                <a16:creationId xmlns:a16="http://schemas.microsoft.com/office/drawing/2014/main" id="{79E1D64B-589A-D0AC-08F0-E19A2638E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3598863"/>
            <a:ext cx="1439862" cy="1439862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FF0000"/>
              </a:gs>
              <a:gs pos="100000">
                <a:srgbClr val="F5A9DA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/>
              <a:t>3</a:t>
            </a:r>
          </a:p>
        </p:txBody>
      </p:sp>
      <p:sp>
        <p:nvSpPr>
          <p:cNvPr id="106503" name="Rectangle 11">
            <a:extLst>
              <a:ext uri="{FF2B5EF4-FFF2-40B4-BE49-F238E27FC236}">
                <a16:creationId xmlns:a16="http://schemas.microsoft.com/office/drawing/2014/main" id="{BF4E93C3-4B13-1999-3003-066FA2480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6" y="719139"/>
            <a:ext cx="5757863" cy="1258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dei residui in 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assoluto	0,492 m sul terreno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----------------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“in scala”	0,002 m sulla parete</a:t>
            </a:r>
          </a:p>
        </p:txBody>
      </p:sp>
      <p:sp>
        <p:nvSpPr>
          <p:cNvPr id="106504" name="Rectangle 12">
            <a:extLst>
              <a:ext uri="{FF2B5EF4-FFF2-40B4-BE49-F238E27FC236}">
                <a16:creationId xmlns:a16="http://schemas.microsoft.com/office/drawing/2014/main" id="{46247FD2-0B6A-9A44-1551-41B518B47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1" y="2159000"/>
            <a:ext cx="5757863" cy="1258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dei residui in 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assoluto 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-------------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“in scala”</a:t>
            </a:r>
          </a:p>
          <a:p>
            <a:pPr eaLnBrk="1" hangingPunct="1">
              <a:spcBef>
                <a:spcPct val="0"/>
              </a:spcBef>
            </a:pPr>
            <a:endParaRPr lang="it-IT" altLang="it-IT" sz="1600" b="1"/>
          </a:p>
        </p:txBody>
      </p:sp>
      <p:sp>
        <p:nvSpPr>
          <p:cNvPr id="106505" name="Rectangle 13">
            <a:extLst>
              <a:ext uri="{FF2B5EF4-FFF2-40B4-BE49-F238E27FC236}">
                <a16:creationId xmlns:a16="http://schemas.microsoft.com/office/drawing/2014/main" id="{BA7E21A3-DAE8-0B44-A2E8-CE8D1D4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598864"/>
            <a:ext cx="5757862" cy="1258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dei residui in 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assoluto 		29.57 m (isotropa)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-------------		25.58 m (anisotropa)</a:t>
            </a:r>
          </a:p>
          <a:p>
            <a:pPr eaLnBrk="1" hangingPunct="1">
              <a:spcBef>
                <a:spcPct val="0"/>
              </a:spcBef>
            </a:pPr>
            <a:endParaRPr lang="it-IT" altLang="it-IT" sz="1600" b="1"/>
          </a:p>
          <a:p>
            <a:pPr eaLnBrk="1" hangingPunct="1">
              <a:spcBef>
                <a:spcPct val="0"/>
              </a:spcBef>
            </a:pPr>
            <a:endParaRPr lang="it-IT" altLang="it-IT" sz="1600" b="1"/>
          </a:p>
        </p:txBody>
      </p:sp>
      <p:sp>
        <p:nvSpPr>
          <p:cNvPr id="106506" name="Rectangle 14">
            <a:extLst>
              <a:ext uri="{FF2B5EF4-FFF2-40B4-BE49-F238E27FC236}">
                <a16:creationId xmlns:a16="http://schemas.microsoft.com/office/drawing/2014/main" id="{8AFF657D-44C0-6687-3562-3B0857D2A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6" y="5037139"/>
            <a:ext cx="5757863" cy="1258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Valore delle differenze tra 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posizione vera (arch.) e posizione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1600" b="1"/>
              <a:t> calcolata (sulla parete) 	</a:t>
            </a:r>
          </a:p>
        </p:txBody>
      </p:sp>
      <p:sp>
        <p:nvSpPr>
          <p:cNvPr id="106507" name="Text Box 16">
            <a:extLst>
              <a:ext uri="{FF2B5EF4-FFF2-40B4-BE49-F238E27FC236}">
                <a16:creationId xmlns:a16="http://schemas.microsoft.com/office/drawing/2014/main" id="{5B04DB35-0818-80AA-E6E6-476E4D933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981075"/>
            <a:ext cx="305911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/>
              <a:t>la trasformazione è “buona” perchè il residuo è minore dei 6mm (“err. graf.”)</a:t>
            </a:r>
          </a:p>
        </p:txBody>
      </p:sp>
      <p:sp>
        <p:nvSpPr>
          <p:cNvPr id="106508" name="Text Box 17">
            <a:extLst>
              <a:ext uri="{FF2B5EF4-FFF2-40B4-BE49-F238E27FC236}">
                <a16:creationId xmlns:a16="http://schemas.microsoft.com/office/drawing/2014/main" id="{428A085C-31D9-3DE8-8E45-28090C9F0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9" y="2276475"/>
            <a:ext cx="30956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/>
              <a:t>si usano i parametri della 1 e i residui sono dello stesso ordine</a:t>
            </a:r>
          </a:p>
        </p:txBody>
      </p:sp>
      <p:sp>
        <p:nvSpPr>
          <p:cNvPr id="106509" name="Text Box 19">
            <a:extLst>
              <a:ext uri="{FF2B5EF4-FFF2-40B4-BE49-F238E27FC236}">
                <a16:creationId xmlns:a16="http://schemas.microsoft.com/office/drawing/2014/main" id="{D86F5E86-D77E-2DCF-647A-852250807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5229225"/>
            <a:ext cx="280828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600"/>
              <a:t>Residui analoghi a quelli della 3 perchè uso i parametri della 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AutoShape 4">
            <a:extLst>
              <a:ext uri="{FF2B5EF4-FFF2-40B4-BE49-F238E27FC236}">
                <a16:creationId xmlns:a16="http://schemas.microsoft.com/office/drawing/2014/main" id="{E21FE7A4-606C-47A6-7AAE-23FADE46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3376"/>
            <a:ext cx="3708400" cy="6335713"/>
          </a:xfrm>
          <a:prstGeom prst="downArrow">
            <a:avLst>
              <a:gd name="adj1" fmla="val 50000"/>
              <a:gd name="adj2" fmla="val 427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8000" b="1" i="1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7B6DDAEA-54E1-6C46-6858-3CF26FF5A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765176"/>
            <a:ext cx="8496300" cy="1323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Valore delle differenze tra 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posizione vera (archeologica) e posizione  calcolata (sulla parete)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600" b="1" i="1">
                <a:solidFill>
                  <a:srgbClr val="CC3300"/>
                </a:solidFill>
                <a:latin typeface="Arial" panose="020B0604020202020204" pitchFamily="34" charset="0"/>
              </a:rPr>
              <a:t>Il calcolo riguarda i punti doppi sulle lastre utilizzate per posizionare le grappe: i parametri calcolati per mettere in relazione il terreno con la parete vengono usati per portare sulla parete i punti doppi</a:t>
            </a:r>
          </a:p>
        </p:txBody>
      </p:sp>
      <p:sp>
        <p:nvSpPr>
          <p:cNvPr id="108548" name="Rectangle 96">
            <a:extLst>
              <a:ext uri="{FF2B5EF4-FFF2-40B4-BE49-F238E27FC236}">
                <a16:creationId xmlns:a16="http://schemas.microsoft.com/office/drawing/2014/main" id="{90B2DEFB-C551-7C07-B6E0-178BBE0AB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04813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2400">
                <a:solidFill>
                  <a:srgbClr val="006600"/>
                </a:solidFill>
              </a:rPr>
              <a:t>Analisi dei dati – Intera Pianta – residui sulla parete - I</a:t>
            </a:r>
          </a:p>
        </p:txBody>
      </p:sp>
      <p:graphicFrame>
        <p:nvGraphicFramePr>
          <p:cNvPr id="222222" name="Group 1038">
            <a:extLst>
              <a:ext uri="{FF2B5EF4-FFF2-40B4-BE49-F238E27FC236}">
                <a16:creationId xmlns:a16="http://schemas.microsoft.com/office/drawing/2014/main" id="{151A12AF-49DB-4C2C-4DF5-29FD095D0AB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992314" y="1989138"/>
          <a:ext cx="7050087" cy="4389440"/>
        </p:xfrm>
        <a:graphic>
          <a:graphicData uri="http://schemas.openxmlformats.org/drawingml/2006/table">
            <a:tbl>
              <a:tblPr/>
              <a:tblGrid>
                <a:gridCol w="577850">
                  <a:extLst>
                    <a:ext uri="{9D8B030D-6E8A-4147-A177-3AD203B41FA5}">
                      <a16:colId xmlns:a16="http://schemas.microsoft.com/office/drawing/2014/main" val="228589882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6809205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404206858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6095669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16652336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83860409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123637399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314204615"/>
                    </a:ext>
                  </a:extLst>
                </a:gridCol>
              </a:tblGrid>
              <a:tr h="27434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Isotropa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310746"/>
                  </a:ext>
                </a:extLst>
              </a:tr>
              <a:tr h="274340">
                <a:tc gridSpan="5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CLASSICA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IPOTESI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403857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(m)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reekPlus" pitchFamily="2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Y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Y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755000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media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0.012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0.064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-0.132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0.459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397860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max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0.150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0.239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0.268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0.538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0.334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0.566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376675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min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-0.157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-0.060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0.085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0.047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-0.300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0.304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801937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0.085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0.070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0.042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0.151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0.209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0.084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944679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rmse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0.086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0.095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0.127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0.396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0.247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0.466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093217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6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Anisotropa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53852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 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CLASSICA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IPOTESI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225675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(m)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Y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reekPlus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Y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dist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184096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media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-0.042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0.044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0.154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0.034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0.285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8555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max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0.059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0.307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0.322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0.875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0.255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0.898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512395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min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-0.135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-0.137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0.025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-0.247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-0.120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0.021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62812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0.061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0.109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0.068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0.300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0.090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0.202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79560"/>
                  </a:ext>
                </a:extLst>
              </a:tr>
              <a:tr h="274340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rmse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0.074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0.117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0.138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0.337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0.096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0.349</a:t>
                      </a:r>
                      <a:endParaRPr kumimoji="0" lang="it-IT" altLang="it-I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T="45723" marB="45723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31589"/>
                  </a:ext>
                </a:extLst>
              </a:tr>
            </a:tbl>
          </a:graphicData>
        </a:graphic>
      </p:graphicFrame>
      <p:sp>
        <p:nvSpPr>
          <p:cNvPr id="108674" name="Text Box 871">
            <a:extLst>
              <a:ext uri="{FF2B5EF4-FFF2-40B4-BE49-F238E27FC236}">
                <a16:creationId xmlns:a16="http://schemas.microsoft.com/office/drawing/2014/main" id="{2173BDEA-F4B5-94A4-6415-708CE1905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2975" y="2276476"/>
            <a:ext cx="1655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it-IT" altLang="it-IT"/>
          </a:p>
        </p:txBody>
      </p:sp>
      <p:graphicFrame>
        <p:nvGraphicFramePr>
          <p:cNvPr id="222245" name="Group 1061">
            <a:extLst>
              <a:ext uri="{FF2B5EF4-FFF2-40B4-BE49-F238E27FC236}">
                <a16:creationId xmlns:a16="http://schemas.microsoft.com/office/drawing/2014/main" id="{3A7C1C17-A899-4E5E-7235-A41B6BB970E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535864" y="3068639"/>
          <a:ext cx="2147887" cy="1847851"/>
        </p:xfrm>
        <a:graphic>
          <a:graphicData uri="http://schemas.openxmlformats.org/drawingml/2006/table">
            <a:tbl>
              <a:tblPr/>
              <a:tblGrid>
                <a:gridCol w="593725">
                  <a:extLst>
                    <a:ext uri="{9D8B030D-6E8A-4147-A177-3AD203B41FA5}">
                      <a16:colId xmlns:a16="http://schemas.microsoft.com/office/drawing/2014/main" val="2373266948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131428703"/>
                    </a:ext>
                  </a:extLst>
                </a:gridCol>
              </a:tblGrid>
              <a:tr h="306388">
                <a:tc gridSpan="2"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isotropa classica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45343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TE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289421.26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37537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TN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4641177.20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34484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r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-171.68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3354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-174.68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86937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scala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cs typeface="Arial" panose="020B0604020202020204" pitchFamily="34" charset="0"/>
                        </a:rPr>
                        <a:t>244.92</a:t>
                      </a:r>
                      <a:endParaRPr kumimoji="0" lang="it-IT" altLang="it-IT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7465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>
            <a:extLst>
              <a:ext uri="{FF2B5EF4-FFF2-40B4-BE49-F238E27FC236}">
                <a16:creationId xmlns:a16="http://schemas.microsoft.com/office/drawing/2014/main" id="{B995EDD9-549B-8FD8-6B61-7941B0A0D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t-IT" altLang="it-IT"/>
          </a:p>
        </p:txBody>
      </p:sp>
      <p:grpSp>
        <p:nvGrpSpPr>
          <p:cNvPr id="109571" name="Group 11">
            <a:extLst>
              <a:ext uri="{FF2B5EF4-FFF2-40B4-BE49-F238E27FC236}">
                <a16:creationId xmlns:a16="http://schemas.microsoft.com/office/drawing/2014/main" id="{90DF00D2-31E5-B22D-5F85-10AF6ACF5AA7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412876"/>
            <a:ext cx="6076950" cy="4657725"/>
            <a:chOff x="295" y="890"/>
            <a:chExt cx="3828" cy="2934"/>
          </a:xfrm>
        </p:grpSpPr>
        <p:grpSp>
          <p:nvGrpSpPr>
            <p:cNvPr id="109576" name="Group 9">
              <a:extLst>
                <a:ext uri="{FF2B5EF4-FFF2-40B4-BE49-F238E27FC236}">
                  <a16:creationId xmlns:a16="http://schemas.microsoft.com/office/drawing/2014/main" id="{8D23314D-484A-DA3A-0E41-D85B0FE97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" y="890"/>
              <a:ext cx="3828" cy="2934"/>
              <a:chOff x="295" y="890"/>
              <a:chExt cx="3828" cy="2934"/>
            </a:xfrm>
          </p:grpSpPr>
          <p:pic>
            <p:nvPicPr>
              <p:cNvPr id="109578" name="Picture 5" descr="2008-12-09_07-22-13-546">
                <a:extLst>
                  <a:ext uri="{FF2B5EF4-FFF2-40B4-BE49-F238E27FC236}">
                    <a16:creationId xmlns:a16="http://schemas.microsoft.com/office/drawing/2014/main" id="{BBEBEAAD-DC96-FF91-E494-2DA2B7D87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" y="890"/>
                <a:ext cx="3828" cy="2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579" name="Oval 8">
                <a:extLst>
                  <a:ext uri="{FF2B5EF4-FFF2-40B4-BE49-F238E27FC236}">
                    <a16:creationId xmlns:a16="http://schemas.microsoft.com/office/drawing/2014/main" id="{8D75724E-BBC2-B4B0-83AF-E66324B63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121"/>
                <a:ext cx="164" cy="354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/>
                <a:endParaRPr lang="it-IT" altLang="it-IT"/>
              </a:p>
            </p:txBody>
          </p:sp>
        </p:grpSp>
        <p:sp>
          <p:nvSpPr>
            <p:cNvPr id="109577" name="Line 10">
              <a:extLst>
                <a:ext uri="{FF2B5EF4-FFF2-40B4-BE49-F238E27FC236}">
                  <a16:creationId xmlns:a16="http://schemas.microsoft.com/office/drawing/2014/main" id="{96C92241-FC2D-E795-CE90-C2A030CCB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" y="1344"/>
              <a:ext cx="908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it-IT"/>
            </a:p>
          </p:txBody>
        </p:sp>
      </p:grpSp>
      <p:sp>
        <p:nvSpPr>
          <p:cNvPr id="109572" name="Rectangle 12">
            <a:extLst>
              <a:ext uri="{FF2B5EF4-FFF2-40B4-BE49-F238E27FC236}">
                <a16:creationId xmlns:a16="http://schemas.microsoft.com/office/drawing/2014/main" id="{E39DF2B8-4531-E587-02F6-2DC652855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804863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2400">
                <a:solidFill>
                  <a:srgbClr val="006600"/>
                </a:solidFill>
              </a:rPr>
              <a:t>Analisi dei dati – Intera Pianta – residui sulla parete - I</a:t>
            </a:r>
          </a:p>
        </p:txBody>
      </p:sp>
      <p:grpSp>
        <p:nvGrpSpPr>
          <p:cNvPr id="109573" name="Group 14">
            <a:extLst>
              <a:ext uri="{FF2B5EF4-FFF2-40B4-BE49-F238E27FC236}">
                <a16:creationId xmlns:a16="http://schemas.microsoft.com/office/drawing/2014/main" id="{1ED4BD81-2A8E-35F3-044D-454777739FF5}"/>
              </a:ext>
            </a:extLst>
          </p:cNvPr>
          <p:cNvGrpSpPr>
            <a:grpSpLocks/>
          </p:cNvGrpSpPr>
          <p:nvPr/>
        </p:nvGrpSpPr>
        <p:grpSpPr bwMode="auto">
          <a:xfrm>
            <a:off x="5303839" y="1196976"/>
            <a:ext cx="5095875" cy="4962525"/>
            <a:chOff x="2381" y="754"/>
            <a:chExt cx="3210" cy="3126"/>
          </a:xfrm>
        </p:grpSpPr>
        <p:pic>
          <p:nvPicPr>
            <p:cNvPr id="109574" name="Picture 7" descr="2008-12-09_07-22-37-796">
              <a:extLst>
                <a:ext uri="{FF2B5EF4-FFF2-40B4-BE49-F238E27FC236}">
                  <a16:creationId xmlns:a16="http://schemas.microsoft.com/office/drawing/2014/main" id="{5EF7C887-9839-3321-BBE6-B17ACAE96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754"/>
              <a:ext cx="3210" cy="31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575" name="Text Box 13">
              <a:extLst>
                <a:ext uri="{FF2B5EF4-FFF2-40B4-BE49-F238E27FC236}">
                  <a16:creationId xmlns:a16="http://schemas.microsoft.com/office/drawing/2014/main" id="{7D64A708-E47D-3850-B50C-36F5436BA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2704"/>
              <a:ext cx="1361" cy="1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it-IT" altLang="it-IT" sz="1600"/>
                <a:t>Posizione vera (giallo)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it-IT" altLang="it-IT" sz="1600"/>
                <a:t>Posizione calcolata isotropa e anisotropa “classica”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11">
            <a:extLst>
              <a:ext uri="{FF2B5EF4-FFF2-40B4-BE49-F238E27FC236}">
                <a16:creationId xmlns:a16="http://schemas.microsoft.com/office/drawing/2014/main" id="{7FD0C66C-0A14-A5D6-308F-E86DC0B3E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5229226"/>
            <a:ext cx="3240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Non ci sono deformazioni indotte dai parametri</a:t>
            </a:r>
          </a:p>
        </p:txBody>
      </p:sp>
      <p:sp>
        <p:nvSpPr>
          <p:cNvPr id="110595" name="AutoShape 2">
            <a:extLst>
              <a:ext uri="{FF2B5EF4-FFF2-40B4-BE49-F238E27FC236}">
                <a16:creationId xmlns:a16="http://schemas.microsoft.com/office/drawing/2014/main" id="{2A58AAE8-683F-303B-089B-EEF7BE7FC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3376"/>
            <a:ext cx="3708400" cy="6335713"/>
          </a:xfrm>
          <a:prstGeom prst="downArrow">
            <a:avLst>
              <a:gd name="adj1" fmla="val 50000"/>
              <a:gd name="adj2" fmla="val 427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8000" b="1" i="1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39D95614-4C94-3CE9-44E2-5D53BF6E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6" y="1125539"/>
            <a:ext cx="7127875" cy="17494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1800" b="1" i="1">
                <a:latin typeface="Arial" panose="020B0604020202020204" pitchFamily="34" charset="0"/>
              </a:rPr>
              <a:t>Valore delle differenze tra distanze misurate sul terreno</a:t>
            </a: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 b="1" i="1">
                <a:latin typeface="Arial" panose="020B0604020202020204" pitchFamily="34" charset="0"/>
              </a:rPr>
              <a:t>e distanze calcolate sulla parete (parametri: isotropa classica)</a:t>
            </a:r>
          </a:p>
          <a:p>
            <a:pPr algn="ctr" eaLnBrk="1" hangingPunct="1">
              <a:spcBef>
                <a:spcPct val="0"/>
              </a:spcBef>
            </a:pPr>
            <a:endParaRPr lang="it-IT" altLang="it-IT" sz="1800" b="1" i="1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it-IT" altLang="it-IT" sz="1800" b="1" i="1">
                <a:solidFill>
                  <a:srgbClr val="CC3300"/>
                </a:solidFill>
                <a:latin typeface="Arial" panose="020B0604020202020204" pitchFamily="34" charset="0"/>
              </a:rPr>
              <a:t>Il calcolo riguarda i punti di  monumenti (Colosseo,  teatro Balbo) che NON  sono entrati in nessuna delle operazioni di trasformazione o determinazione della posizione delle grappe</a:t>
            </a:r>
          </a:p>
        </p:txBody>
      </p:sp>
      <p:sp>
        <p:nvSpPr>
          <p:cNvPr id="110597" name="Text Box 4">
            <a:extLst>
              <a:ext uri="{FF2B5EF4-FFF2-40B4-BE49-F238E27FC236}">
                <a16:creationId xmlns:a16="http://schemas.microsoft.com/office/drawing/2014/main" id="{AD6B7C32-DB58-EA29-66D6-44731393E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3141663"/>
            <a:ext cx="5616575" cy="168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Differenze tra le distanze sul terreno e quelle sulla parete (riportate in scala 1:244.92) tra i monumenti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		media  	dev.st	  rmse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differenze 	-1.66 m	0.75 m	1.82 m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600" b="1" i="1">
                <a:latin typeface="Arial" panose="020B0604020202020204" pitchFamily="34" charset="0"/>
              </a:rPr>
              <a:t>le distanze misurate vanno da 312 m  a 1792 m</a:t>
            </a:r>
          </a:p>
        </p:txBody>
      </p:sp>
      <p:sp>
        <p:nvSpPr>
          <p:cNvPr id="110598" name="Rectangle 7">
            <a:extLst>
              <a:ext uri="{FF2B5EF4-FFF2-40B4-BE49-F238E27FC236}">
                <a16:creationId xmlns:a16="http://schemas.microsoft.com/office/drawing/2014/main" id="{FC32C565-356C-48FD-BB30-E4A4CB23B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04813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2400">
                <a:solidFill>
                  <a:srgbClr val="006600"/>
                </a:solidFill>
              </a:rPr>
              <a:t>Analisi dei dati – Intera Pianta – residui sulla parete - II</a:t>
            </a:r>
          </a:p>
        </p:txBody>
      </p:sp>
      <p:pic>
        <p:nvPicPr>
          <p:cNvPr id="14345" name="Picture 9" descr="2008-12-09_07-26-23-609">
            <a:extLst>
              <a:ext uri="{FF2B5EF4-FFF2-40B4-BE49-F238E27FC236}">
                <a16:creationId xmlns:a16="http://schemas.microsoft.com/office/drawing/2014/main" id="{48609DB1-AD5F-2954-8B05-ECE31D825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981076"/>
            <a:ext cx="733425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36D30B5-565F-3098-5E37-DB5A4F45D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96888"/>
            <a:ext cx="8229600" cy="457200"/>
          </a:xfrm>
        </p:spPr>
        <p:txBody>
          <a:bodyPr/>
          <a:lstStyle/>
          <a:p>
            <a:pPr eaLnBrk="1" hangingPunct="1"/>
            <a:r>
              <a:rPr lang="it-IT" altLang="it-IT" sz="2400"/>
              <a:t>Acquedotto Celimontano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DC0CC52C-F508-CE82-C39D-CA0ABF7BD8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1196976"/>
            <a:ext cx="8569325" cy="8223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it-IT" altLang="it-IT"/>
              <a:t>Non c’è corrispondenza tra strutture sul terreno (rilevate) e quelle raffigurate sulla Forma Urbis</a:t>
            </a:r>
          </a:p>
        </p:txBody>
      </p:sp>
      <p:grpSp>
        <p:nvGrpSpPr>
          <p:cNvPr id="111620" name="Group 11">
            <a:extLst>
              <a:ext uri="{FF2B5EF4-FFF2-40B4-BE49-F238E27FC236}">
                <a16:creationId xmlns:a16="http://schemas.microsoft.com/office/drawing/2014/main" id="{E5787A44-C734-E840-16D1-24675CA46766}"/>
              </a:ext>
            </a:extLst>
          </p:cNvPr>
          <p:cNvGrpSpPr>
            <a:grpSpLocks/>
          </p:cNvGrpSpPr>
          <p:nvPr/>
        </p:nvGrpSpPr>
        <p:grpSpPr bwMode="auto">
          <a:xfrm>
            <a:off x="1847851" y="1916113"/>
            <a:ext cx="8005763" cy="4178300"/>
            <a:chOff x="204" y="1207"/>
            <a:chExt cx="5043" cy="2632"/>
          </a:xfrm>
        </p:grpSpPr>
        <p:pic>
          <p:nvPicPr>
            <p:cNvPr id="111621" name="Picture 5" descr="2008-12-09_07-28-37-578">
              <a:extLst>
                <a:ext uri="{FF2B5EF4-FFF2-40B4-BE49-F238E27FC236}">
                  <a16:creationId xmlns:a16="http://schemas.microsoft.com/office/drawing/2014/main" id="{47AEAB64-0982-4917-B717-17DC8C989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253"/>
              <a:ext cx="3510" cy="2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622" name="Picture 7" descr="2008-12-09_07-58-20-328">
              <a:extLst>
                <a:ext uri="{FF2B5EF4-FFF2-40B4-BE49-F238E27FC236}">
                  <a16:creationId xmlns:a16="http://schemas.microsoft.com/office/drawing/2014/main" id="{6C4F7A8D-5B2A-D997-FDC7-CC8238981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8" t="-11536"/>
            <a:stretch>
              <a:fillRect/>
            </a:stretch>
          </p:blipFill>
          <p:spPr bwMode="auto">
            <a:xfrm>
              <a:off x="2336" y="1207"/>
              <a:ext cx="2911" cy="2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23" name="Oval 8">
              <a:extLst>
                <a:ext uri="{FF2B5EF4-FFF2-40B4-BE49-F238E27FC236}">
                  <a16:creationId xmlns:a16="http://schemas.microsoft.com/office/drawing/2014/main" id="{61DAC6E2-039A-D39B-9A82-02F7C3867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300"/>
              <a:ext cx="862" cy="354"/>
            </a:xfrm>
            <a:prstGeom prst="ellipse">
              <a:avLst/>
            </a:prstGeom>
            <a:noFill/>
            <a:ln w="38100" algn="ctr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sp>
          <p:nvSpPr>
            <p:cNvPr id="111624" name="Oval 9">
              <a:extLst>
                <a:ext uri="{FF2B5EF4-FFF2-40B4-BE49-F238E27FC236}">
                  <a16:creationId xmlns:a16="http://schemas.microsoft.com/office/drawing/2014/main" id="{CA6C27B0-348C-32D9-9839-60C824220B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67131">
              <a:off x="3538" y="2867"/>
              <a:ext cx="862" cy="354"/>
            </a:xfrm>
            <a:prstGeom prst="ellipse">
              <a:avLst/>
            </a:prstGeom>
            <a:noFill/>
            <a:ln w="38100" algn="ctr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it-IT" altLang="it-IT"/>
            </a:p>
          </p:txBody>
        </p:sp>
        <p:cxnSp>
          <p:nvCxnSpPr>
            <p:cNvPr id="111625" name="AutoShape 10">
              <a:extLst>
                <a:ext uri="{FF2B5EF4-FFF2-40B4-BE49-F238E27FC236}">
                  <a16:creationId xmlns:a16="http://schemas.microsoft.com/office/drawing/2014/main" id="{2D7AA428-5774-24CC-E17E-704B775F623D}"/>
                </a:ext>
              </a:extLst>
            </p:cNvPr>
            <p:cNvCxnSpPr>
              <a:cxnSpLocks noChangeShapeType="1"/>
              <a:stCxn id="111623" idx="6"/>
              <a:endCxn id="111624" idx="1"/>
            </p:cNvCxnSpPr>
            <p:nvPr/>
          </p:nvCxnSpPr>
          <p:spPr bwMode="auto">
            <a:xfrm>
              <a:off x="1655" y="2477"/>
              <a:ext cx="2019" cy="714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CD7ABB44-8D8B-0613-12D9-51067D188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Via Anicia</a:t>
            </a:r>
          </a:p>
        </p:txBody>
      </p:sp>
      <p:pic>
        <p:nvPicPr>
          <p:cNvPr id="112643" name="Picture 15" descr="2008-12-09_07-35-08-015">
            <a:extLst>
              <a:ext uri="{FF2B5EF4-FFF2-40B4-BE49-F238E27FC236}">
                <a16:creationId xmlns:a16="http://schemas.microsoft.com/office/drawing/2014/main" id="{0B1C0D23-1BD2-54F8-7F62-CECB8E09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1000126"/>
            <a:ext cx="8810625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2306" name="Group 34">
            <a:extLst>
              <a:ext uri="{FF2B5EF4-FFF2-40B4-BE49-F238E27FC236}">
                <a16:creationId xmlns:a16="http://schemas.microsoft.com/office/drawing/2014/main" id="{BDA34EED-04BC-B86B-CBEE-83E5C75DF6D7}"/>
              </a:ext>
            </a:extLst>
          </p:cNvPr>
          <p:cNvGrpSpPr>
            <a:grpSpLocks/>
          </p:cNvGrpSpPr>
          <p:nvPr/>
        </p:nvGrpSpPr>
        <p:grpSpPr bwMode="auto">
          <a:xfrm>
            <a:off x="1857376" y="981076"/>
            <a:ext cx="8810625" cy="5876925"/>
            <a:chOff x="210" y="618"/>
            <a:chExt cx="5550" cy="3702"/>
          </a:xfrm>
        </p:grpSpPr>
        <p:pic>
          <p:nvPicPr>
            <p:cNvPr id="112648" name="Picture 19" descr="2008-12-09_07-36-14-531">
              <a:extLst>
                <a:ext uri="{FF2B5EF4-FFF2-40B4-BE49-F238E27FC236}">
                  <a16:creationId xmlns:a16="http://schemas.microsoft.com/office/drawing/2014/main" id="{DBE1650D-45A6-5CC6-2DA5-9835B51BA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" y="630"/>
              <a:ext cx="5550" cy="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49" name="Picture 32" descr="2008-12-09_07-43-05-203">
              <a:extLst>
                <a:ext uri="{FF2B5EF4-FFF2-40B4-BE49-F238E27FC236}">
                  <a16:creationId xmlns:a16="http://schemas.microsoft.com/office/drawing/2014/main" id="{7E983EA5-6F23-C33C-D567-8D1EBF9D3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" y="618"/>
              <a:ext cx="2046" cy="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2308" name="Group 36">
            <a:extLst>
              <a:ext uri="{FF2B5EF4-FFF2-40B4-BE49-F238E27FC236}">
                <a16:creationId xmlns:a16="http://schemas.microsoft.com/office/drawing/2014/main" id="{9046B9AB-2383-F9AD-5C02-F5120C95E124}"/>
              </a:ext>
            </a:extLst>
          </p:cNvPr>
          <p:cNvGrpSpPr>
            <a:grpSpLocks/>
          </p:cNvGrpSpPr>
          <p:nvPr/>
        </p:nvGrpSpPr>
        <p:grpSpPr bwMode="auto">
          <a:xfrm>
            <a:off x="1839914" y="1000126"/>
            <a:ext cx="8828087" cy="5857875"/>
            <a:chOff x="0" y="4519"/>
            <a:chExt cx="5561" cy="3690"/>
          </a:xfrm>
        </p:grpSpPr>
        <p:pic>
          <p:nvPicPr>
            <p:cNvPr id="112646" name="Picture 29" descr="2008-12-09_07-40-25-062">
              <a:extLst>
                <a:ext uri="{FF2B5EF4-FFF2-40B4-BE49-F238E27FC236}">
                  <a16:creationId xmlns:a16="http://schemas.microsoft.com/office/drawing/2014/main" id="{349FF35C-0C8C-5C82-F83A-212654B1C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19"/>
              <a:ext cx="5550" cy="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47" name="Picture 35" descr="2008-12-09_07-43-05-203">
              <a:extLst>
                <a:ext uri="{FF2B5EF4-FFF2-40B4-BE49-F238E27FC236}">
                  <a16:creationId xmlns:a16="http://schemas.microsoft.com/office/drawing/2014/main" id="{207BDD3F-E8B1-58FD-BD36-2BF4754E3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" y="4519"/>
              <a:ext cx="2046" cy="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6" name="Object 4">
            <a:extLst>
              <a:ext uri="{FF2B5EF4-FFF2-40B4-BE49-F238E27FC236}">
                <a16:creationId xmlns:a16="http://schemas.microsoft.com/office/drawing/2014/main" id="{DEAE6F3B-202A-2062-06C1-EAF43A74847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847851" y="2708276"/>
          <a:ext cx="8424863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fico" r:id="rId2" imgW="10287000" imgH="4686300" progId="Excel.Chart.8">
                  <p:embed/>
                </p:oleObj>
              </mc:Choice>
              <mc:Fallback>
                <p:oleObj name="Grafico" r:id="rId2" imgW="10287000" imgH="4686300" progId="Excel.Chart.8">
                  <p:embed/>
                  <p:pic>
                    <p:nvPicPr>
                      <p:cNvPr id="113666" name="Object 4">
                        <a:extLst>
                          <a:ext uri="{FF2B5EF4-FFF2-40B4-BE49-F238E27FC236}">
                            <a16:creationId xmlns:a16="http://schemas.microsoft.com/office/drawing/2014/main" id="{DEAE6F3B-202A-2062-06C1-EAF43A7484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65" t="10924" r="1225"/>
                      <a:stretch>
                        <a:fillRect/>
                      </a:stretch>
                    </p:blipFill>
                    <p:spPr bwMode="auto">
                      <a:xfrm>
                        <a:off x="1847851" y="2708276"/>
                        <a:ext cx="8424863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7" name="Text Box 7">
            <a:extLst>
              <a:ext uri="{FF2B5EF4-FFF2-40B4-BE49-F238E27FC236}">
                <a16:creationId xmlns:a16="http://schemas.microsoft.com/office/drawing/2014/main" id="{5167C0DF-549A-1F4D-83B9-FB82CDF6F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196975"/>
            <a:ext cx="7777162" cy="256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800"/>
              <a:t>Rinvenuta in 17 frammenti nel 1983 a Via Anicia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800"/>
              <a:t>La zona è rappresentata identica sulla Forma Urbis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800"/>
              <a:t>Possibile una analisi delle differenze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800"/>
              <a:t>13 punti doppi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800"/>
              <a:t>Le distanze sono correlate e la scala sembra perciò essere la stessa ma mancando i punti sul terreno non si possono che formulare ipotesi sulla entità della scala</a:t>
            </a:r>
          </a:p>
        </p:txBody>
      </p:sp>
      <p:sp>
        <p:nvSpPr>
          <p:cNvPr id="113668" name="Rectangle 8">
            <a:extLst>
              <a:ext uri="{FF2B5EF4-FFF2-40B4-BE49-F238E27FC236}">
                <a16:creationId xmlns:a16="http://schemas.microsoft.com/office/drawing/2014/main" id="{B49E4E29-880C-A63E-89D9-C16F4F9BF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64135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Via Anicia - Analisi dei dati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C061458C-FCB3-3097-B111-3DD1BE78C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Conclusioni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83104A36-52FE-D8DA-A0DF-99941A155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8387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it-IT" altLang="it-IT"/>
              <a:t>Scala media dei frammenti e dcala totale simili</a:t>
            </a:r>
          </a:p>
          <a:p>
            <a:pPr eaLnBrk="1" hangingPunct="1"/>
            <a:r>
              <a:rPr lang="it-IT" altLang="it-IT"/>
              <a:t>L’analisi conferma le ipotesi archeologiche di una scala compresa tra 240 e 250</a:t>
            </a:r>
          </a:p>
          <a:p>
            <a:pPr eaLnBrk="1" hangingPunct="1"/>
            <a:r>
              <a:rPr lang="it-IT" altLang="it-IT"/>
              <a:t>Il metodo sembra promettente perché i residui sono piccoli</a:t>
            </a:r>
          </a:p>
          <a:p>
            <a:pPr eaLnBrk="1" hangingPunct="1"/>
            <a:r>
              <a:rPr lang="it-IT" altLang="it-IT"/>
              <a:t>Più punti e grappe doppi possono affinare il metodo</a:t>
            </a:r>
          </a:p>
          <a:p>
            <a:pPr eaLnBrk="1" hangingPunct="1"/>
            <a:r>
              <a:rPr lang="it-IT" altLang="it-IT"/>
              <a:t>Trasformazione affine non porta residui molto più piccoli anche se in generale i valori dei residui sono minori</a:t>
            </a:r>
          </a:p>
          <a:p>
            <a:pPr eaLnBrk="1" hangingPunct="1"/>
            <a:r>
              <a:rPr lang="it-IT" altLang="it-IT"/>
              <a:t>E’ possibile riportare con accuratezza accettabile qualsiasi struttura sulla parete utilizzando i parametri calcolati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D2813E5-AB8D-8EFF-ED4C-1E1D961C7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788"/>
            <a:ext cx="8229600" cy="641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t-IT" altLang="it-IT"/>
              <a:t>Prospettive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FEA10A0-D35B-F581-F741-5D77F20E6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DB72443-1B99-6D79-265F-CDC2A4AFB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0725" y="1916113"/>
            <a:ext cx="8229600" cy="2730500"/>
          </a:xfrm>
        </p:spPr>
        <p:txBody>
          <a:bodyPr/>
          <a:lstStyle/>
          <a:p>
            <a:pPr eaLnBrk="1" hangingPunct="1"/>
            <a:r>
              <a:rPr lang="it-IT" altLang="it-IT" sz="1800"/>
              <a:t>Studi principali:</a:t>
            </a:r>
          </a:p>
          <a:p>
            <a:pPr eaLnBrk="1" hangingPunct="1"/>
            <a:r>
              <a:rPr lang="it-IT" altLang="it-IT" sz="1800"/>
              <a:t>1960: Pubblicazione di </a:t>
            </a:r>
            <a:r>
              <a:rPr lang="it-IT" altLang="it-IT" sz="1800">
                <a:solidFill>
                  <a:srgbClr val="A50021"/>
                </a:solidFill>
              </a:rPr>
              <a:t>tutti</a:t>
            </a:r>
            <a:r>
              <a:rPr lang="it-IT" altLang="it-IT" sz="1800"/>
              <a:t> i frammenti noti della pianta e del rilievo della parete (effettuato nel </a:t>
            </a:r>
            <a:r>
              <a:rPr lang="it-IT" altLang="it-IT" sz="1800">
                <a:solidFill>
                  <a:srgbClr val="A50021"/>
                </a:solidFill>
              </a:rPr>
              <a:t>1948</a:t>
            </a:r>
            <a:r>
              <a:rPr lang="it-IT" altLang="it-IT" sz="1800"/>
              <a:t> e mai più riprodotto)</a:t>
            </a:r>
          </a:p>
          <a:p>
            <a:pPr eaLnBrk="1" hangingPunct="1"/>
            <a:r>
              <a:rPr lang="it-IT" altLang="it-IT" sz="1800"/>
              <a:t>1980-1981: </a:t>
            </a:r>
            <a:r>
              <a:rPr lang="it-IT" altLang="it-IT" sz="1800">
                <a:solidFill>
                  <a:srgbClr val="A50021"/>
                </a:solidFill>
              </a:rPr>
              <a:t>Aggiornamento</a:t>
            </a:r>
            <a:r>
              <a:rPr lang="it-IT" altLang="it-IT" sz="1800"/>
              <a:t> degli studi e nuove ipotesi di posizionamento i alcuni frammenti</a:t>
            </a:r>
          </a:p>
          <a:p>
            <a:pPr eaLnBrk="1" hangingPunct="1"/>
            <a:r>
              <a:rPr lang="it-IT" altLang="it-IT" sz="1800"/>
              <a:t>2003-2004: </a:t>
            </a:r>
            <a:r>
              <a:rPr lang="it-IT" altLang="it-IT" sz="1800">
                <a:solidFill>
                  <a:srgbClr val="A50021"/>
                </a:solidFill>
              </a:rPr>
              <a:t>Ricostruzione tridimensionale</a:t>
            </a:r>
            <a:r>
              <a:rPr lang="it-IT" altLang="it-IT" sz="1800"/>
              <a:t> di tutti i frammenti e studio dei segni della faccia posteriore di ciascun frammento (lo spessore e le caratteristiche fisiche dei frammenti, la direzione della venatura del marmo) </a:t>
            </a:r>
            <a:endParaRPr lang="it-IT" altLang="it-IT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E6435F9-40A7-DB0B-A0B2-07917E679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5562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solidFill>
                  <a:srgbClr val="006600"/>
                </a:solidFill>
              </a:rPr>
              <a:t>Progetto </a:t>
            </a:r>
            <a:r>
              <a:rPr lang="it-IT" altLang="it-IT" sz="3200" i="1">
                <a:solidFill>
                  <a:srgbClr val="006600"/>
                </a:solidFill>
              </a:rPr>
              <a:t>Forma Urbis:</a:t>
            </a:r>
            <a:r>
              <a:rPr lang="it-IT" altLang="it-IT" sz="3200">
                <a:solidFill>
                  <a:srgbClr val="006600"/>
                </a:solidFill>
              </a:rPr>
              <a:t> Studi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82109C7-58D1-6D30-B86D-CCB4383CE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404814"/>
            <a:ext cx="8229600" cy="579437"/>
          </a:xfrm>
        </p:spPr>
        <p:txBody>
          <a:bodyPr/>
          <a:lstStyle/>
          <a:p>
            <a:pPr eaLnBrk="1" hangingPunct="1"/>
            <a:r>
              <a:rPr lang="it-IT" altLang="it-IT" sz="3200"/>
              <a:t>Forma Urbis:  i disegni rinascimetali</a:t>
            </a:r>
          </a:p>
        </p:txBody>
      </p:sp>
      <p:pic>
        <p:nvPicPr>
          <p:cNvPr id="60419" name="Picture 5" descr="2008-12-04_09-24-20-250">
            <a:extLst>
              <a:ext uri="{FF2B5EF4-FFF2-40B4-BE49-F238E27FC236}">
                <a16:creationId xmlns:a16="http://schemas.microsoft.com/office/drawing/2014/main" id="{4851E22C-944A-5CF1-ACEA-C804DE06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3357564"/>
            <a:ext cx="23876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6">
            <a:extLst>
              <a:ext uri="{FF2B5EF4-FFF2-40B4-BE49-F238E27FC236}">
                <a16:creationId xmlns:a16="http://schemas.microsoft.com/office/drawing/2014/main" id="{D3B70FB3-DBBD-CAB5-FE18-86252B3E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908050"/>
            <a:ext cx="3529013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1" name="Rectangle 3">
            <a:extLst>
              <a:ext uri="{FF2B5EF4-FFF2-40B4-BE49-F238E27FC236}">
                <a16:creationId xmlns:a16="http://schemas.microsoft.com/office/drawing/2014/main" id="{CB9D745D-11B8-6920-DDBF-36C3FC744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1052514"/>
            <a:ext cx="4968875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Char char="§"/>
            </a:pPr>
            <a:endParaRPr lang="it-IT" altLang="it-IT" sz="1800"/>
          </a:p>
          <a:p>
            <a:pPr algn="ctr" eaLnBrk="1" hangingPunct="1">
              <a:buFont typeface="Wingdings" panose="05000000000000000000" pitchFamily="2" charset="2"/>
              <a:buChar char="§"/>
            </a:pPr>
            <a:r>
              <a:rPr lang="it-IT" altLang="it-IT" sz="1800"/>
              <a:t>    Frammenti rinvenuti a più riprese, anche in luoghi non prossimi all'originaria collocazione. Alcuni frammenti ritrovati nel XVI-XVII secolo andarono perduti: di alcuni di essi possediamo </a:t>
            </a:r>
            <a:r>
              <a:rPr lang="it-IT" altLang="it-IT" sz="1800">
                <a:solidFill>
                  <a:srgbClr val="990000"/>
                </a:solidFill>
              </a:rPr>
              <a:t>disegni rinascimentali</a:t>
            </a:r>
          </a:p>
          <a:p>
            <a:pPr algn="ctr" eaLnBrk="1" hangingPunct="1">
              <a:buFont typeface="Wingdings" panose="05000000000000000000" pitchFamily="2" charset="2"/>
              <a:buChar char="§"/>
            </a:pPr>
            <a:r>
              <a:rPr lang="it-IT" altLang="it-IT" sz="1800"/>
              <a:t>     I disegni rinascimentali non sono stati presi in considerazione nello studio a causa dell’incertezza sulla qualità di rappresentazione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D18FB44-3969-8BBF-F254-8AE60D642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7851" y="1196976"/>
            <a:ext cx="8640763" cy="1514475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it-IT" altLang="it-IT" sz="1600"/>
              <a:t>Costruire un </a:t>
            </a:r>
            <a:r>
              <a:rPr lang="it-IT" altLang="it-IT" sz="1600">
                <a:solidFill>
                  <a:srgbClr val="990000"/>
                </a:solidFill>
              </a:rPr>
              <a:t>metodo di analisi</a:t>
            </a:r>
            <a:r>
              <a:rPr lang="it-IT" altLang="it-IT" sz="1600"/>
              <a:t> della Forma Urbis che, facendo uso di strumenti matematici ed informatici, permetta di stimarne al meglio il </a:t>
            </a:r>
            <a:r>
              <a:rPr lang="it-IT" altLang="it-IT" sz="1600">
                <a:solidFill>
                  <a:srgbClr val="990000"/>
                </a:solidFill>
              </a:rPr>
              <a:t>valore metrico</a:t>
            </a:r>
            <a:r>
              <a:rPr lang="it-IT" altLang="it-IT" sz="1600"/>
              <a:t> (stabilire se si tratta di una carta topografica o di una rappresentazione) </a:t>
            </a:r>
          </a:p>
          <a:p>
            <a:pPr marL="0" indent="0" algn="ctr"/>
            <a:r>
              <a:rPr lang="it-IT" altLang="it-IT" sz="1600" u="sng"/>
              <a:t>tramite</a:t>
            </a:r>
          </a:p>
          <a:p>
            <a:pPr marL="0" indent="0"/>
            <a:r>
              <a:rPr lang="it-IT" altLang="it-IT" sz="1600"/>
              <a:t>l’analisi del </a:t>
            </a:r>
            <a:r>
              <a:rPr lang="it-IT" altLang="it-IT" sz="1600">
                <a:solidFill>
                  <a:srgbClr val="A50021"/>
                </a:solidFill>
              </a:rPr>
              <a:t>rapporto</a:t>
            </a:r>
            <a:r>
              <a:rPr lang="it-IT" altLang="it-IT" sz="1600"/>
              <a:t> tra le strutture riprodotte sulla Forma Urbis e la topografia attuale per arrivare a certezze sul piano topografico e cartografico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00EF845-A230-FA93-ED86-F516DA953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5562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solidFill>
                  <a:srgbClr val="006600"/>
                </a:solidFill>
              </a:rPr>
              <a:t>Forma Urbis: Scopo </a:t>
            </a:r>
          </a:p>
        </p:txBody>
      </p:sp>
      <p:sp>
        <p:nvSpPr>
          <p:cNvPr id="61444" name="Text Box 11">
            <a:extLst>
              <a:ext uri="{FF2B5EF4-FFF2-40B4-BE49-F238E27FC236}">
                <a16:creationId xmlns:a16="http://schemas.microsoft.com/office/drawing/2014/main" id="{D7BD7C6D-CDA9-91D0-851F-B6C4DE10D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644900"/>
            <a:ext cx="5256212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00"/>
              <a:t>Contenuto </a:t>
            </a:r>
            <a:r>
              <a:rPr lang="it-IT" altLang="it-IT" sz="1600">
                <a:solidFill>
                  <a:srgbClr val="A50021"/>
                </a:solidFill>
              </a:rPr>
              <a:t>metrica</a:t>
            </a:r>
            <a:r>
              <a:rPr lang="it-IT" altLang="it-IT" sz="1600"/>
              <a:t> o “</a:t>
            </a:r>
            <a:r>
              <a:rPr lang="it-IT" altLang="it-IT" sz="1600">
                <a:solidFill>
                  <a:srgbClr val="A50021"/>
                </a:solidFill>
              </a:rPr>
              <a:t>tuttocittà</a:t>
            </a:r>
            <a:r>
              <a:rPr lang="it-IT" altLang="it-IT" sz="1600"/>
              <a:t>”?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600">
                <a:solidFill>
                  <a:srgbClr val="A50021"/>
                </a:solidFill>
              </a:rPr>
              <a:t>Deformazioni</a:t>
            </a:r>
            <a:r>
              <a:rPr lang="it-IT" altLang="it-IT" sz="1600"/>
              <a:t> per rendere visibili parti della città poste a diverse distanze dall’osservatore?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600">
                <a:solidFill>
                  <a:srgbClr val="990000"/>
                </a:solidFill>
              </a:rPr>
              <a:t>Dimensioni, orientamenti e distanze</a:t>
            </a:r>
            <a:r>
              <a:rPr lang="it-IT" altLang="it-IT" sz="1600"/>
              <a:t> reciproche dei singoli monumenti sono corrette (per esigenze estetiche e di visibilità) ?</a:t>
            </a:r>
          </a:p>
        </p:txBody>
      </p:sp>
      <p:sp>
        <p:nvSpPr>
          <p:cNvPr id="61445" name="Text Box 12">
            <a:extLst>
              <a:ext uri="{FF2B5EF4-FFF2-40B4-BE49-F238E27FC236}">
                <a16:creationId xmlns:a16="http://schemas.microsoft.com/office/drawing/2014/main" id="{266A497C-F47C-AFF4-E5F5-1BC6CF88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3068638"/>
            <a:ext cx="3673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2800">
                <a:solidFill>
                  <a:srgbClr val="990000"/>
                </a:solidFill>
              </a:rPr>
              <a:t>questioni aperte</a:t>
            </a:r>
          </a:p>
        </p:txBody>
      </p:sp>
      <p:pic>
        <p:nvPicPr>
          <p:cNvPr id="61446" name="Picture 13" descr="Clipboard01">
            <a:hlinkClick r:id="rId2" action="ppaction://hlinksldjump"/>
            <a:extLst>
              <a:ext uri="{FF2B5EF4-FFF2-40B4-BE49-F238E27FC236}">
                <a16:creationId xmlns:a16="http://schemas.microsoft.com/office/drawing/2014/main" id="{5EDB9C7A-453D-4016-F2DE-4A185D1F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4" t="23183" r="31894" b="27176"/>
          <a:stretch>
            <a:fillRect/>
          </a:stretch>
        </p:blipFill>
        <p:spPr bwMode="auto">
          <a:xfrm>
            <a:off x="7248525" y="2349501"/>
            <a:ext cx="2922588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Rectangle 14">
            <a:extLst>
              <a:ext uri="{FF2B5EF4-FFF2-40B4-BE49-F238E27FC236}">
                <a16:creationId xmlns:a16="http://schemas.microsoft.com/office/drawing/2014/main" id="{5D5F7ADC-781E-08E3-955D-CC4C22C1C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6725" y="2984501"/>
            <a:ext cx="3168650" cy="519113"/>
          </a:xfrm>
          <a:noFill/>
        </p:spPr>
        <p:txBody>
          <a:bodyPr/>
          <a:lstStyle/>
          <a:p>
            <a:pPr eaLnBrk="1" hangingPunct="1"/>
            <a:r>
              <a:rPr lang="it-IT" altLang="it-IT" sz="2800">
                <a:solidFill>
                  <a:srgbClr val="990000"/>
                </a:solidFill>
              </a:rPr>
              <a:t>cosa serve?</a:t>
            </a:r>
          </a:p>
        </p:txBody>
      </p:sp>
      <p:sp>
        <p:nvSpPr>
          <p:cNvPr id="61448" name="Text Box 15">
            <a:extLst>
              <a:ext uri="{FF2B5EF4-FFF2-40B4-BE49-F238E27FC236}">
                <a16:creationId xmlns:a16="http://schemas.microsoft.com/office/drawing/2014/main" id="{5256DDF0-B01E-7591-D3C8-48CA1A945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005264"/>
            <a:ext cx="23764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/>
              <a:t>Rilievo della parete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Misure a terra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/>
              <a:t>Misure sui frammenti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E4EC550-9579-03AB-D671-0F9E12AB97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4"/>
            <a:ext cx="8229600" cy="4016375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Forma Urbis: grande fascino perché  è il documento singolo </a:t>
            </a:r>
            <a:r>
              <a:rPr lang="it-IT" altLang="it-IT" sz="1600">
                <a:solidFill>
                  <a:srgbClr val="A50021"/>
                </a:solidFill>
              </a:rPr>
              <a:t>più</a:t>
            </a:r>
            <a:r>
              <a:rPr lang="it-IT" altLang="it-IT" sz="1600"/>
              <a:t> </a:t>
            </a:r>
            <a:r>
              <a:rPr lang="it-IT" altLang="it-IT" sz="1600">
                <a:solidFill>
                  <a:srgbClr val="A50021"/>
                </a:solidFill>
              </a:rPr>
              <a:t>importante</a:t>
            </a:r>
            <a:r>
              <a:rPr lang="it-IT" altLang="it-IT" sz="1600"/>
              <a:t> per la topografia della Roma antica 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 </a:t>
            </a:r>
            <a:r>
              <a:rPr lang="it-IT" altLang="it-IT" sz="1600">
                <a:solidFill>
                  <a:srgbClr val="A50021"/>
                </a:solidFill>
              </a:rPr>
              <a:t>Molto studiata </a:t>
            </a:r>
            <a:r>
              <a:rPr lang="it-IT" altLang="it-IT" sz="1600"/>
              <a:t>dal punto di vista archeologico e dei singoli frammenti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Poco studiata </a:t>
            </a:r>
            <a:r>
              <a:rPr lang="it-IT" altLang="it-IT" sz="1600">
                <a:solidFill>
                  <a:srgbClr val="A50021"/>
                </a:solidFill>
              </a:rPr>
              <a:t>interazione dei frammenti</a:t>
            </a:r>
            <a:r>
              <a:rPr lang="it-IT" altLang="it-IT" sz="1600"/>
              <a:t> tra di loro e dei frammenti con il territorio (</a:t>
            </a:r>
            <a:r>
              <a:rPr lang="it-IT" altLang="it-IT" sz="1600">
                <a:solidFill>
                  <a:srgbClr val="A50021"/>
                </a:solidFill>
              </a:rPr>
              <a:t>georeferenziazione</a:t>
            </a:r>
            <a:r>
              <a:rPr lang="it-IT" altLang="it-IT" sz="160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L’esatta ricollocazione dei diversi frammenti permetterebbe di conoscere con esattezza la posizione dei monumenti di Roma e la loro pianta </a:t>
            </a:r>
            <a:r>
              <a:rPr lang="it-IT" altLang="it-IT" sz="1600">
                <a:solidFill>
                  <a:srgbClr val="A50021"/>
                </a:solidFill>
              </a:rPr>
              <a:t>in</a:t>
            </a:r>
            <a:r>
              <a:rPr lang="it-IT" altLang="it-IT" sz="1600"/>
              <a:t> </a:t>
            </a:r>
            <a:r>
              <a:rPr lang="it-IT" altLang="it-IT" sz="1600">
                <a:solidFill>
                  <a:srgbClr val="A50021"/>
                </a:solidFill>
              </a:rPr>
              <a:t>relazione</a:t>
            </a:r>
            <a:r>
              <a:rPr lang="it-IT" altLang="it-IT" sz="1600"/>
              <a:t> alla topografia attuale</a:t>
            </a:r>
          </a:p>
          <a:p>
            <a:pPr eaLnBrk="1" hangingPunct="1">
              <a:lnSpc>
                <a:spcPct val="90000"/>
              </a:lnSpc>
            </a:pPr>
            <a:endParaRPr lang="it-IT" altLang="it-IT" sz="1600"/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					</a:t>
            </a:r>
            <a:r>
              <a:rPr lang="it-IT" altLang="it-IT" sz="1600">
                <a:solidFill>
                  <a:srgbClr val="A50021"/>
                </a:solidFill>
              </a:rPr>
              <a:t>COMPORTA</a:t>
            </a:r>
          </a:p>
          <a:p>
            <a:pPr eaLnBrk="1" hangingPunct="1">
              <a:lnSpc>
                <a:spcPct val="90000"/>
              </a:lnSpc>
            </a:pPr>
            <a:endParaRPr lang="it-IT" altLang="it-IT" sz="1600">
              <a:solidFill>
                <a:srgbClr val="A5002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</a:t>
            </a:r>
            <a:r>
              <a:rPr lang="it-IT" altLang="it-IT" sz="1600">
                <a:solidFill>
                  <a:srgbClr val="A50021"/>
                </a:solidFill>
              </a:rPr>
              <a:t>Localizzazione</a:t>
            </a:r>
            <a:r>
              <a:rPr lang="it-IT" altLang="it-IT" sz="1600"/>
              <a:t> sul territorio di resti di monumenti riportati sulla Forma Urbis con massima probabilità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1600"/>
              <a:t>&gt; E’ possibile, effettuando </a:t>
            </a:r>
            <a:r>
              <a:rPr lang="it-IT" altLang="it-IT" sz="1600">
                <a:solidFill>
                  <a:srgbClr val="A50021"/>
                </a:solidFill>
              </a:rPr>
              <a:t>scavi di emergenza</a:t>
            </a:r>
            <a:r>
              <a:rPr lang="it-IT" altLang="it-IT" sz="1600"/>
              <a:t> sul territorio, dire se e con quale grado di certezza le eventuali strutture rinvenute possano fare parte o meno di quelle riportate sulla Forma Urbis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64BBCAE-1BC5-93B4-CC7C-B5E4DE701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55625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solidFill>
                  <a:srgbClr val="006600"/>
                </a:solidFill>
              </a:rPr>
              <a:t>Progetto </a:t>
            </a:r>
            <a:r>
              <a:rPr lang="it-IT" altLang="it-IT" sz="3200" i="1">
                <a:solidFill>
                  <a:srgbClr val="006600"/>
                </a:solidFill>
              </a:rPr>
              <a:t>Forma Urbis:</a:t>
            </a:r>
            <a:r>
              <a:rPr lang="it-IT" altLang="it-IT" sz="3200">
                <a:solidFill>
                  <a:srgbClr val="006600"/>
                </a:solidFill>
              </a:rPr>
              <a:t> Impatto 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0DDCB91E-24D0-EDEF-0F1F-8C36D481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537368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it-IT" sz="1600"/>
              <a:t>L’intero progetto verrà pubblicato in un </a:t>
            </a:r>
            <a:r>
              <a:rPr lang="it-IT" altLang="it-IT" sz="1600">
                <a:solidFill>
                  <a:srgbClr val="A50021"/>
                </a:solidFill>
              </a:rPr>
              <a:t>Web-Gis</a:t>
            </a:r>
            <a:r>
              <a:rPr lang="it-IT" altLang="it-IT" sz="1600"/>
              <a:t> che renda “visibile” e “tangibile” l’interazione tra frammenti e territorio (pubblicazione anche delle monografie)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0D443C0-DC8D-D90F-DC3D-E69233272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04814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it-IT" altLang="it-IT" sz="3200">
                <a:solidFill>
                  <a:srgbClr val="006600"/>
                </a:solidFill>
              </a:rPr>
              <a:t>Forma Urbis: Progetto e flusso di lavoro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4F3E0874-1C8D-17C5-7B0B-8B28D672B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1989139"/>
            <a:ext cx="3098800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it-IT" altLang="it-IT" sz="1800"/>
              <a:t>Rilievo tramite GPS e TPS e Smart Station di tutti i punti doppi ancora individuabili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it-IT" sz="1800"/>
              <a:t>Relazione tra frammenti e topografia attuale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it-IT" altLang="it-IT" sz="1800"/>
              <a:t>Georeferenziazione dei frammenti rispetto al terreno</a:t>
            </a:r>
          </a:p>
        </p:txBody>
      </p:sp>
      <p:sp>
        <p:nvSpPr>
          <p:cNvPr id="63492" name="Rectangle 7">
            <a:extLst>
              <a:ext uri="{FF2B5EF4-FFF2-40B4-BE49-F238E27FC236}">
                <a16:creationId xmlns:a16="http://schemas.microsoft.com/office/drawing/2014/main" id="{AF839CBA-0324-71E1-2B60-3BBAEC353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864" y="1125538"/>
            <a:ext cx="2219325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Misurazioni a terra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(sistema terreno)</a:t>
            </a:r>
          </a:p>
        </p:txBody>
      </p:sp>
      <p:pic>
        <p:nvPicPr>
          <p:cNvPr id="63493" name="Picture 20" descr="538chijklmno_MOS">
            <a:extLst>
              <a:ext uri="{FF2B5EF4-FFF2-40B4-BE49-F238E27FC236}">
                <a16:creationId xmlns:a16="http://schemas.microsoft.com/office/drawing/2014/main" id="{7C81FD8F-4C67-B1FC-CFE3-2EF64907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3284538"/>
            <a:ext cx="199072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 Box 21">
            <a:extLst>
              <a:ext uri="{FF2B5EF4-FFF2-40B4-BE49-F238E27FC236}">
                <a16:creationId xmlns:a16="http://schemas.microsoft.com/office/drawing/2014/main" id="{D3825B5B-DDCF-7A3A-D38E-A9BD65884782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2713039" y="5516563"/>
            <a:ext cx="36718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 b="1" i="1">
                <a:solidFill>
                  <a:srgbClr val="990000"/>
                </a:solidFill>
                <a:latin typeface="Arial" panose="020B0604020202020204" pitchFamily="34" charset="0"/>
              </a:rPr>
              <a:t>Analisi del rapporto tra realtà e raffigurazione</a:t>
            </a:r>
          </a:p>
        </p:txBody>
      </p:sp>
      <p:sp>
        <p:nvSpPr>
          <p:cNvPr id="63495" name="Rectangle 22">
            <a:extLst>
              <a:ext uri="{FF2B5EF4-FFF2-40B4-BE49-F238E27FC236}">
                <a16:creationId xmlns:a16="http://schemas.microsoft.com/office/drawing/2014/main" id="{6C1B338B-C744-FFFD-CF25-4285DF7F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788" y="1125538"/>
            <a:ext cx="297021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Misurazioni dei frammenti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(sistema immagine)</a:t>
            </a:r>
          </a:p>
        </p:txBody>
      </p:sp>
      <p:sp>
        <p:nvSpPr>
          <p:cNvPr id="63496" name="Text Box 23">
            <a:extLst>
              <a:ext uri="{FF2B5EF4-FFF2-40B4-BE49-F238E27FC236}">
                <a16:creationId xmlns:a16="http://schemas.microsoft.com/office/drawing/2014/main" id="{4B7134C0-6299-619B-7EB2-79EB7C34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2060576"/>
            <a:ext cx="2665412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Rilievo tramite strumenti informatici di: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punti doppi 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fori di grappa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Riduzione alla medesima scala</a:t>
            </a:r>
          </a:p>
        </p:txBody>
      </p:sp>
      <p:sp>
        <p:nvSpPr>
          <p:cNvPr id="63497" name="Rectangle 24">
            <a:extLst>
              <a:ext uri="{FF2B5EF4-FFF2-40B4-BE49-F238E27FC236}">
                <a16:creationId xmlns:a16="http://schemas.microsoft.com/office/drawing/2014/main" id="{FA93585D-7137-74EB-4ECC-9EA7C8EE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125538"/>
            <a:ext cx="2809875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Misurazioni della parete 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>
                <a:solidFill>
                  <a:srgbClr val="A50021"/>
                </a:solidFill>
              </a:rPr>
              <a:t>(sistema parete)</a:t>
            </a:r>
          </a:p>
        </p:txBody>
      </p:sp>
      <p:sp>
        <p:nvSpPr>
          <p:cNvPr id="63498" name="Text Box 25">
            <a:extLst>
              <a:ext uri="{FF2B5EF4-FFF2-40B4-BE49-F238E27FC236}">
                <a16:creationId xmlns:a16="http://schemas.microsoft.com/office/drawing/2014/main" id="{9DB3C7FB-9732-1B4E-BCA8-B9EA6567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2060575"/>
            <a:ext cx="2089150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Rilievo intera parete tramite: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Laser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Fotogrammetria</a:t>
            </a:r>
          </a:p>
          <a:p>
            <a:pPr eaLnBrk="1" hangingPunct="1"/>
            <a:r>
              <a:rPr lang="it-IT" altLang="it-IT" sz="1800"/>
              <a:t>Calibrazione</a:t>
            </a:r>
          </a:p>
          <a:p>
            <a:pPr eaLnBrk="1" hangingPunct="1"/>
            <a:r>
              <a:rPr lang="it-IT" altLang="it-IT" sz="1800"/>
              <a:t>Camera</a:t>
            </a:r>
          </a:p>
          <a:p>
            <a:pPr algn="ctr" eaLnBrk="1" hangingPunct="1">
              <a:spcBef>
                <a:spcPct val="50000"/>
              </a:spcBef>
            </a:pPr>
            <a:r>
              <a:rPr lang="it-IT" altLang="it-IT" sz="1800"/>
              <a:t>Analisi: confronto con rilievo 1948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5435</Words>
  <Application>Microsoft Office PowerPoint</Application>
  <PresentationFormat>Widescreen</PresentationFormat>
  <Paragraphs>981</Paragraphs>
  <Slides>48</Slides>
  <Notes>14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Courier New</vt:lpstr>
      <vt:lpstr>GreekPlus</vt:lpstr>
      <vt:lpstr>Times New Roman</vt:lpstr>
      <vt:lpstr>Wingdings</vt:lpstr>
      <vt:lpstr>Tema di Office</vt:lpstr>
      <vt:lpstr>Grafico</vt:lpstr>
      <vt:lpstr>Foglio di lavoro</vt:lpstr>
      <vt:lpstr>Forma Urbis: la parete e gli “strumenti” di lavoro</vt:lpstr>
      <vt:lpstr>Forma Urbis: la parete e gli “strumenti” di lavoro</vt:lpstr>
      <vt:lpstr>Presentazione standard di PowerPoint</vt:lpstr>
      <vt:lpstr>Presentazione standard di PowerPoint</vt:lpstr>
      <vt:lpstr>Presentazione standard di PowerPoint</vt:lpstr>
      <vt:lpstr>Forma Urbis:  i disegni rinascimetali</vt:lpstr>
      <vt:lpstr>cosa serve?</vt:lpstr>
      <vt:lpstr>Presentazione standard di PowerPoint</vt:lpstr>
      <vt:lpstr>Presentazione standard di PowerPoint</vt:lpstr>
      <vt:lpstr>I sistemi di riferimento</vt:lpstr>
      <vt:lpstr>Parete – rilievo fotogrammetrico</vt:lpstr>
      <vt:lpstr>Calibrazione - I</vt:lpstr>
      <vt:lpstr>Presentazione standard di PowerPoint</vt:lpstr>
      <vt:lpstr>Presentazione standard di PowerPoint</vt:lpstr>
      <vt:lpstr>Calibrazione – III  Calibrazione indipendente: confronto</vt:lpstr>
      <vt:lpstr>Calibrazione – IIII  Confronto tra software: Distorsione radiale</vt:lpstr>
      <vt:lpstr>Calibrazione indipendente ed autocalibrazione: confronto</vt:lpstr>
      <vt:lpstr>Presentazione standard di PowerPoint</vt:lpstr>
      <vt:lpstr>Distorsione nei diversi canali di colore</vt:lpstr>
      <vt:lpstr>Parete – Orientamento Blocco e estrazione DSM</vt:lpstr>
      <vt:lpstr>Parete - Rilievo laser </vt:lpstr>
      <vt:lpstr>Parete – DSM Foto &amp; Laser vs TPS</vt:lpstr>
      <vt:lpstr>Parete – Ortorettifica e Mosaicatura</vt:lpstr>
      <vt:lpstr>Parete – Rilievo 1948 vs Rilievo 2008</vt:lpstr>
      <vt:lpstr>Terreno – rilievo dei punti doppi</vt:lpstr>
      <vt:lpstr>Frammenti – Rilievo dei punti doppi</vt:lpstr>
      <vt:lpstr>Problemi individuazione punti doppi - I</vt:lpstr>
      <vt:lpstr>Problemi individuazione punti doppi - II</vt:lpstr>
      <vt:lpstr>Procedura per il rilievo dei punti doppi  (sistema immagine – sistema terreno)</vt:lpstr>
      <vt:lpstr>Punti doppi – distribuzione su terreno e sulla parete </vt:lpstr>
      <vt:lpstr>I sistemi di riferimento</vt:lpstr>
      <vt:lpstr>Schema ordine trasformazioni</vt:lpstr>
      <vt:lpstr>Ordine trasformazioni </vt:lpstr>
      <vt:lpstr>Analisi dei dati</vt:lpstr>
      <vt:lpstr>Analisi dei dati – Riepilogo frammenti - I</vt:lpstr>
      <vt:lpstr>Analisi dei dati – Riepilogo frequenza scale e picchi </vt:lpstr>
      <vt:lpstr>Presentazione standard di PowerPoint</vt:lpstr>
      <vt:lpstr>Analisi dei dati – Intera Pianta</vt:lpstr>
      <vt:lpstr>Analisi dei dati – Intera Pianta</vt:lpstr>
      <vt:lpstr>Residui nei vari passaggi (accuratezza della trasformazione globale)</vt:lpstr>
      <vt:lpstr>Presentazione standard di PowerPoint</vt:lpstr>
      <vt:lpstr>Presentazione standard di PowerPoint</vt:lpstr>
      <vt:lpstr>Presentazione standard di PowerPoint</vt:lpstr>
      <vt:lpstr>Acquedotto Celimontano</vt:lpstr>
      <vt:lpstr>Via Anicia</vt:lpstr>
      <vt:lpstr>Via Anicia - Analisi dei dati </vt:lpstr>
      <vt:lpstr>Conclusioni</vt:lpstr>
      <vt:lpstr>Prospettive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Ulisse Fabiani</dc:creator>
  <cp:lastModifiedBy>Ulisse Fabiani</cp:lastModifiedBy>
  <cp:revision>2</cp:revision>
  <dcterms:created xsi:type="dcterms:W3CDTF">2023-10-12T12:10:21Z</dcterms:created>
  <dcterms:modified xsi:type="dcterms:W3CDTF">2023-10-12T12:11:25Z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97a60d-5525-435b-8989-8eb48ac0c8cd_Enabled">
    <vt:lpwstr>true</vt:lpwstr>
  </property>
  <property fmtid="{D5CDD505-2E9C-101B-9397-08002B2CF9AE}" pid="3" name="MSIP_Label_5097a60d-5525-435b-8989-8eb48ac0c8cd_SetDate">
    <vt:lpwstr>2023-10-12T12:10:38Z</vt:lpwstr>
  </property>
  <property fmtid="{D5CDD505-2E9C-101B-9397-08002B2CF9AE}" pid="4" name="MSIP_Label_5097a60d-5525-435b-8989-8eb48ac0c8cd_Method">
    <vt:lpwstr>Standard</vt:lpwstr>
  </property>
  <property fmtid="{D5CDD505-2E9C-101B-9397-08002B2CF9AE}" pid="5" name="MSIP_Label_5097a60d-5525-435b-8989-8eb48ac0c8cd_Name">
    <vt:lpwstr>defa4170-0d19-0005-0004-bc88714345d2</vt:lpwstr>
  </property>
  <property fmtid="{D5CDD505-2E9C-101B-9397-08002B2CF9AE}" pid="6" name="MSIP_Label_5097a60d-5525-435b-8989-8eb48ac0c8cd_SiteId">
    <vt:lpwstr>3e90938b-8b27-4762-b4e8-006a8127a119</vt:lpwstr>
  </property>
  <property fmtid="{D5CDD505-2E9C-101B-9397-08002B2CF9AE}" pid="7" name="MSIP_Label_5097a60d-5525-435b-8989-8eb48ac0c8cd_ActionId">
    <vt:lpwstr>5b28ea3f-c074-4e8c-9876-edaf221b5bc1</vt:lpwstr>
  </property>
  <property fmtid="{D5CDD505-2E9C-101B-9397-08002B2CF9AE}" pid="8" name="MSIP_Label_5097a60d-5525-435b-8989-8eb48ac0c8cd_ContentBits">
    <vt:lpwstr>0</vt:lpwstr>
  </property>
</Properties>
</file>